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8_1830AB03.xml" ContentType="application/vnd.ms-powerpoint.comments+xml"/>
  <Override PartName="/ppt/notesSlides/notesSlide3.xml" ContentType="application/vnd.openxmlformats-officedocument.presentationml.notesSlide+xml"/>
  <Override PartName="/ppt/comments/modernComment_109_DFF3914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2_C65CE58E.xml" ContentType="application/vnd.ms-powerpoint.comments+xml"/>
  <Override PartName="/ppt/notesSlides/notesSlide13.xml" ContentType="application/vnd.openxmlformats-officedocument.presentationml.notesSlide+xml"/>
  <Override PartName="/ppt/comments/modernComment_113_985823D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2" r:id="rId5"/>
    <p:sldId id="264" r:id="rId6"/>
    <p:sldId id="265" r:id="rId7"/>
    <p:sldId id="266" r:id="rId8"/>
    <p:sldId id="280" r:id="rId9"/>
    <p:sldId id="270" r:id="rId10"/>
    <p:sldId id="268" r:id="rId11"/>
    <p:sldId id="283" r:id="rId12"/>
    <p:sldId id="271" r:id="rId13"/>
    <p:sldId id="272" r:id="rId14"/>
    <p:sldId id="273" r:id="rId15"/>
    <p:sldId id="274" r:id="rId16"/>
    <p:sldId id="275" r:id="rId17"/>
    <p:sldId id="276" r:id="rId18"/>
    <p:sldId id="277" r:id="rId19"/>
    <p:sldId id="278" r:id="rId20"/>
    <p:sldId id="279" r:id="rId21"/>
    <p:sldId id="281" r:id="rId22"/>
    <p:sldId id="284"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23FEC7-64BC-58FA-F657-03E6DE95FC00}" name="Aguilera Benavente Francisco" initials="ABF" userId="S::f.aguilera@uah.es::f751da89-4f26-41de-b7b7-72a5d6e0e06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95E49-20C5-464B-8FF5-B8BAD56558C4}" v="2" dt="2022-07-12T09:42:24.313"/>
    <p1510:client id="{A4D44418-CE00-6443-8AAF-0585883343F3}" v="422" dt="2022-07-13T09:51:32.389"/>
    <p1510:client id="{C461716C-0AFD-4297-ADF0-331B783B591E}" v="1" dt="2022-07-12T17:08:20.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51"/>
    <p:restoredTop sz="56790"/>
  </p:normalViewPr>
  <p:slideViewPr>
    <p:cSldViewPr snapToGrid="0" snapToObjects="1">
      <p:cViewPr varScale="1">
        <p:scale>
          <a:sx n="69" d="100"/>
          <a:sy n="69" d="100"/>
        </p:scale>
        <p:origin x="2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108_1830AB03.xml><?xml version="1.0" encoding="utf-8"?>
<p188:cmLst xmlns:a="http://schemas.openxmlformats.org/drawingml/2006/main" xmlns:r="http://schemas.openxmlformats.org/officeDocument/2006/relationships" xmlns:p188="http://schemas.microsoft.com/office/powerpoint/2018/8/main">
  <p188:cm id="{0CE221DF-DE1A-284F-8435-C8B383287766}" authorId="{5223FEC7-64BC-58FA-F657-03E6DE95FC00}" created="2022-07-12T09:27:14.394">
    <ac:txMkLst xmlns:ac="http://schemas.microsoft.com/office/drawing/2013/main/command">
      <pc:docMk xmlns:pc="http://schemas.microsoft.com/office/powerpoint/2013/main/command"/>
      <pc:sldMk xmlns:pc="http://schemas.microsoft.com/office/powerpoint/2013/main/command" cId="405842691" sldId="264"/>
      <ac:spMk id="3" creationId="{FB3D3AE2-FA9A-C440-8FBF-1AD4FEB69855}"/>
      <ac:txMk cp="219">
        <ac:context len="231" hash="2392471437"/>
      </ac:txMk>
    </ac:txMkLst>
    <p188:pos x="2372833" y="2725110"/>
    <p188:replyLst>
      <p188:reply id="{49F0C72D-30E7-5947-BA88-637D1626EC70}" authorId="{5223FEC7-64BC-58FA-F657-03E6DE95FC00}" created="2022-07-12T09:27:27.562">
        <p188:txBody>
          <a:bodyPr/>
          <a:lstStyle/>
          <a:p>
            <a:r>
              <a:rPr lang="es-ES"/>
              <a:t>Añadir también discusión.</a:t>
            </a:r>
          </a:p>
        </p188:txBody>
      </p188:reply>
    </p188:replyLst>
    <p188:txBody>
      <a:bodyPr/>
      <a:lstStyle/>
      <a:p>
        <a:r>
          <a:rPr lang="es-ES"/>
          <a:t>Faltaría un apartado de resultados</a:t>
        </a:r>
      </a:p>
    </p188:txBody>
  </p188:cm>
  <p188:cm id="{D1ADEE64-D242-0440-9316-3839B8CC99CF}" authorId="{5223FEC7-64BC-58FA-F657-03E6DE95FC00}" created="2022-07-12T09:28:40.933">
    <ac:txMkLst xmlns:ac="http://schemas.microsoft.com/office/drawing/2013/main/command">
      <pc:docMk xmlns:pc="http://schemas.microsoft.com/office/powerpoint/2013/main/command"/>
      <pc:sldMk xmlns:pc="http://schemas.microsoft.com/office/powerpoint/2013/main/command" cId="405842691" sldId="264"/>
      <ac:spMk id="3" creationId="{FB3D3AE2-FA9A-C440-8FBF-1AD4FEB69855}"/>
      <ac:txMk cp="219">
        <ac:context len="231" hash="2392471437"/>
      </ac:txMk>
    </ac:txMkLst>
    <p188:pos x="4584405" y="1194022"/>
    <p188:txBody>
      <a:bodyPr/>
      <a:lstStyle/>
      <a:p>
        <a:r>
          <a:rPr lang="es-ES"/>
          <a:t>Sugiero agrupar en Materiales y métodos, con 3 subapartados</a:t>
        </a:r>
      </a:p>
    </p188:txBody>
  </p188:cm>
  <p188:cm id="{B58122CA-9C35-D545-A124-C0AA74988AE9}" authorId="{5223FEC7-64BC-58FA-F657-03E6DE95FC00}" created="2022-07-12T09:34:08.534">
    <ac:deMkLst xmlns:ac="http://schemas.microsoft.com/office/drawing/2013/main/command">
      <pc:docMk xmlns:pc="http://schemas.microsoft.com/office/powerpoint/2013/main/command"/>
      <pc:sldMk xmlns:pc="http://schemas.microsoft.com/office/powerpoint/2013/main/command" cId="405842691" sldId="264"/>
      <ac:spMk id="2" creationId="{90F4ED74-38B4-734A-BA3B-17C5686A0C59}"/>
    </ac:deMkLst>
    <p188:txBody>
      <a:bodyPr/>
      <a:lstStyle/>
      <a:p>
        <a:r>
          <a:rPr lang="es-ES"/>
          <a:t>FALTA DIAPOSITIVA DE TITULO, nombre del alumno, directores, etc.</a:t>
        </a:r>
      </a:p>
    </p188:txBody>
  </p188:cm>
</p188:cmLst>
</file>

<file path=ppt/comments/modernComment_109_DFF39140.xml><?xml version="1.0" encoding="utf-8"?>
<p188:cmLst xmlns:a="http://schemas.openxmlformats.org/drawingml/2006/main" xmlns:r="http://schemas.openxmlformats.org/officeDocument/2006/relationships" xmlns:p188="http://schemas.microsoft.com/office/powerpoint/2018/8/main">
  <p188:cm id="{869A4CE9-AFB6-824C-BA2B-A032ADDF2F20}" authorId="{5223FEC7-64BC-58FA-F657-03E6DE95FC00}" created="2022-07-12T09:23:29.026">
    <ac:deMkLst xmlns:ac="http://schemas.microsoft.com/office/drawing/2013/main/command">
      <pc:docMk xmlns:pc="http://schemas.microsoft.com/office/powerpoint/2013/main/command"/>
      <pc:sldMk xmlns:pc="http://schemas.microsoft.com/office/powerpoint/2013/main/command" cId="3757281600" sldId="265"/>
      <ac:spMk id="2" creationId="{468A55D0-EFCF-7A4D-AF1A-3175EBB930F9}"/>
    </ac:deMkLst>
    <p188:txBody>
      <a:bodyPr/>
      <a:lstStyle/>
      <a:p>
        <a:r>
          <a:rPr lang="es-ES"/>
          <a:t>Introducción y objetivos
</a:t>
        </a:r>
      </a:p>
    </p188:txBody>
  </p188:cm>
  <p188:cm id="{533ABF00-1EDC-1243-B0B7-E89D5F61FC8E}" authorId="{5223FEC7-64BC-58FA-F657-03E6DE95FC00}" created="2022-07-12T09:24:47.859">
    <ac:txMkLst xmlns:ac="http://schemas.microsoft.com/office/drawing/2013/main/command">
      <pc:docMk xmlns:pc="http://schemas.microsoft.com/office/powerpoint/2013/main/command"/>
      <pc:sldMk xmlns:pc="http://schemas.microsoft.com/office/powerpoint/2013/main/command" cId="3757281600" sldId="265"/>
      <ac:spMk id="3" creationId="{35DE3D2D-D774-1C4A-8AF9-E0B4DAA0C1EA}"/>
      <ac:txMk cp="76" len="29">
        <ac:context len="655" hash="611351944"/>
      </ac:txMk>
    </ac:txMkLst>
    <p188:pos x="4435549" y="1576794"/>
    <p188:txBody>
      <a:bodyPr/>
      <a:lstStyle/>
      <a:p>
        <a:r>
          <a:rPr lang="es-ES"/>
          <a:t>Hablar previamente de la necesidad de estudiar las características de los espacios urbanos, y el interés de clasificar para poder comprender procesos y dinamicas similares en diferentes entornos urbanos y poder tomar decisiones adecuadas</a:t>
        </a:r>
      </a:p>
    </p188:txBody>
  </p188:cm>
  <p188:cm id="{F4DB3C4A-E2F0-BE47-ACE2-602107CB130C}" authorId="{5223FEC7-64BC-58FA-F657-03E6DE95FC00}" created="2022-07-12T09:26:31.600">
    <ac:deMkLst xmlns:ac="http://schemas.microsoft.com/office/drawing/2013/main/command">
      <pc:docMk xmlns:pc="http://schemas.microsoft.com/office/powerpoint/2013/main/command"/>
      <pc:sldMk xmlns:pc="http://schemas.microsoft.com/office/powerpoint/2013/main/command" cId="3757281600" sldId="265"/>
      <ac:spMk id="3" creationId="{35DE3D2D-D774-1C4A-8AF9-E0B4DAA0C1EA}"/>
    </ac:deMkLst>
    <p188:txBody>
      <a:bodyPr/>
      <a:lstStyle/>
      <a:p>
        <a:r>
          <a:rPr lang="es-ES"/>
          <a:t>De acuerdo en añadir bibliografía. Se deben citar algunos trabajos que hayan hecho clasificaciones: Swartz, Cebrián, el artículo que nos enviaste, el de Australia, el de Verónica Pascual, etc.</a:t>
        </a:r>
      </a:p>
    </p188:txBody>
  </p188:cm>
</p188:cmLst>
</file>

<file path=ppt/comments/modernComment_112_C65CE58E.xml><?xml version="1.0" encoding="utf-8"?>
<p188:cmLst xmlns:a="http://schemas.openxmlformats.org/drawingml/2006/main" xmlns:r="http://schemas.openxmlformats.org/officeDocument/2006/relationships" xmlns:p188="http://schemas.microsoft.com/office/powerpoint/2018/8/main">
  <p188:cm id="{07CCD41F-BFDC-8F44-B2E2-66313C4EBFF2}" authorId="{5223FEC7-64BC-58FA-F657-03E6DE95FC00}" status="resolved" created="2022-07-12T10:10:28.411" complete="100000">
    <ac:txMkLst xmlns:ac="http://schemas.microsoft.com/office/drawing/2013/main/command">
      <pc:docMk xmlns:pc="http://schemas.microsoft.com/office/powerpoint/2013/main/command"/>
      <pc:sldMk xmlns:pc="http://schemas.microsoft.com/office/powerpoint/2013/main/command" cId="3327976846" sldId="274"/>
      <ac:spMk id="3" creationId="{99471C4A-ACDD-A34E-9654-64E0AC1943E9}"/>
      <ac:txMk cp="115" len="1">
        <ac:context len="127" hash="2594259229"/>
      </ac:txMk>
    </ac:txMkLst>
    <p188:pos x="6455735" y="1602985"/>
    <p188:txBody>
      <a:bodyPr/>
      <a:lstStyle/>
      <a:p>
        <a:r>
          <a:rPr lang="es-ES"/>
          <a:t>Secundario?</a:t>
        </a:r>
      </a:p>
    </p188:txBody>
  </p188:cm>
</p188:cmLst>
</file>

<file path=ppt/comments/modernComment_113_985823DE.xml><?xml version="1.0" encoding="utf-8"?>
<p188:cmLst xmlns:a="http://schemas.openxmlformats.org/drawingml/2006/main" xmlns:r="http://schemas.openxmlformats.org/officeDocument/2006/relationships" xmlns:p188="http://schemas.microsoft.com/office/powerpoint/2018/8/main">
  <p188:cm id="{C0ADDA5B-97B2-064F-8683-F884E47691EF}" authorId="{5223FEC7-64BC-58FA-F657-03E6DE95FC00}" status="resolved" created="2022-07-12T10:11:19.041" complete="100000">
    <ac:txMkLst xmlns:ac="http://schemas.microsoft.com/office/drawing/2013/main/command">
      <pc:docMk xmlns:pc="http://schemas.microsoft.com/office/powerpoint/2013/main/command"/>
      <pc:sldMk xmlns:pc="http://schemas.microsoft.com/office/powerpoint/2013/main/command" cId="2555913182" sldId="275"/>
      <ac:spMk id="3" creationId="{99471C4A-ACDD-A34E-9654-64E0AC1943E9}"/>
      <ac:txMk cp="0" len="9">
        <ac:context len="128" hash="459548775"/>
      </ac:txMk>
    </ac:txMkLst>
    <p188:pos x="2861930" y="816176"/>
    <p188:txBody>
      <a:bodyPr/>
      <a:lstStyle/>
      <a:p>
        <a:r>
          <a:rPr lang="es-ES"/>
          <a:t>Se refiere a que hay presencia de residencial unifamiliar? Quizá dispersa no es la palabra…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9B85A-D27B-1B4D-89F2-EC05A0B8DDA9}" type="datetimeFigureOut">
              <a:rPr lang="es-ES" smtClean="0"/>
              <a:t>13/7/22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147EC-B5CB-7B47-BBC9-98108AFB758B}" type="slidenum">
              <a:rPr lang="es-ES" smtClean="0"/>
              <a:t>‹Nº›</a:t>
            </a:fld>
            <a:endParaRPr lang="es-ES"/>
          </a:p>
        </p:txBody>
      </p:sp>
    </p:spTree>
    <p:extLst>
      <p:ext uri="{BB962C8B-B14F-4D97-AF65-F5344CB8AC3E}">
        <p14:creationId xmlns:p14="http://schemas.microsoft.com/office/powerpoint/2010/main" val="243952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1</a:t>
            </a:fld>
            <a:endParaRPr lang="es-ES"/>
          </a:p>
        </p:txBody>
      </p:sp>
    </p:spTree>
    <p:extLst>
      <p:ext uri="{BB962C8B-B14F-4D97-AF65-F5344CB8AC3E}">
        <p14:creationId xmlns:p14="http://schemas.microsoft.com/office/powerpoint/2010/main" val="177144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tenemos los resultados del modelo escogido, en el cual usamos </a:t>
            </a:r>
            <a:r>
              <a:rPr lang="es-ES" dirty="0" err="1"/>
              <a:t>Minres</a:t>
            </a:r>
            <a:r>
              <a:rPr lang="es-ES" dirty="0"/>
              <a:t> como método de extracción y Promax para la rotación de los ejes. </a:t>
            </a:r>
          </a:p>
          <a:p>
            <a:endParaRPr lang="es-ES" dirty="0"/>
          </a:p>
          <a:p>
            <a:r>
              <a:rPr lang="es-ES" dirty="0"/>
              <a:t>Para establecer una variable como saliente en el factor establecimos 0,40 como umbral, teniendo en cuenta el número de observaciones y la significancia estadística. </a:t>
            </a:r>
          </a:p>
          <a:p>
            <a:endParaRPr lang="es-ES" dirty="0"/>
          </a:p>
          <a:p>
            <a:r>
              <a:rPr lang="es-ES" dirty="0"/>
              <a:t>Podemos observar como los 3 factores presentaban una coherencia temática, </a:t>
            </a:r>
          </a:p>
          <a:p>
            <a:endParaRPr lang="es-ES" dirty="0"/>
          </a:p>
          <a:p>
            <a:pPr marL="228600" indent="-228600">
              <a:buAutoNum type="arabicPeriod"/>
            </a:pPr>
            <a:r>
              <a:rPr lang="es-ES" dirty="0"/>
              <a:t>El primero lo denominamos como usos asociados a la ciudad compacta, agrupando residenciales plurifamiliares y equipamientos sanitarios. Cabe destacar que durante la generación de los distintos modelos también se observó como otro tipo de equipamientos cargaban en este factor. </a:t>
            </a:r>
          </a:p>
          <a:p>
            <a:pPr marL="228600" indent="-228600">
              <a:buAutoNum type="arabicPeriod"/>
            </a:pPr>
            <a:endParaRPr lang="es-ES" dirty="0"/>
          </a:p>
          <a:p>
            <a:pPr marL="228600" indent="-228600">
              <a:buAutoNum type="arabicPeriod"/>
            </a:pPr>
            <a:r>
              <a:rPr lang="es-ES" dirty="0"/>
              <a:t>En el segundo presentaron cargas salientes Oficinas, Ocio y Comercio, todos ellos representando actividades relacionadas con el sector terciario, lo que dio nombre al factor. </a:t>
            </a:r>
          </a:p>
          <a:p>
            <a:pPr marL="228600" indent="-228600">
              <a:buAutoNum type="arabicPeriod"/>
            </a:pPr>
            <a:endParaRPr lang="es-ES" dirty="0"/>
          </a:p>
          <a:p>
            <a:pPr marL="228600" indent="-228600">
              <a:buAutoNum type="arabicPeriod"/>
            </a:pPr>
            <a:r>
              <a:rPr lang="es-ES" dirty="0"/>
              <a:t>Y en el tercer factor presentaron cargas salientes los usos industriales, por lo que lo denominamos usos asociados al sector secundario. </a:t>
            </a:r>
          </a:p>
          <a:p>
            <a:pPr marL="228600" indent="-228600">
              <a:buAutoNum type="arabicPeriod"/>
            </a:pPr>
            <a:endParaRPr lang="es-ES" dirty="0"/>
          </a:p>
          <a:p>
            <a:pPr marL="0" indent="0">
              <a:buNone/>
            </a:pPr>
            <a:r>
              <a:rPr lang="es-ES" dirty="0"/>
              <a:t>Sobre los resultados del análisis también queremos mencionar que la varianza explicada por el modelo y las </a:t>
            </a:r>
            <a:r>
              <a:rPr lang="es-ES" dirty="0" err="1"/>
              <a:t>comunalidades</a:t>
            </a:r>
            <a:r>
              <a:rPr lang="es-ES" dirty="0"/>
              <a:t> fueron bajas. Sin embargo, quedamos bastante satisfechos con la coherencia temática de los factores.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10</a:t>
            </a:fld>
            <a:endParaRPr lang="es-ES"/>
          </a:p>
        </p:txBody>
      </p:sp>
    </p:spTree>
    <p:extLst>
      <p:ext uri="{BB962C8B-B14F-4D97-AF65-F5344CB8AC3E}">
        <p14:creationId xmlns:p14="http://schemas.microsoft.com/office/powerpoint/2010/main" val="163408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los resultados del análisis factorial, </a:t>
            </a:r>
          </a:p>
          <a:p>
            <a:endParaRPr lang="es-ES" dirty="0"/>
          </a:p>
          <a:p>
            <a:r>
              <a:rPr lang="es-ES" dirty="0"/>
              <a:t>Para determinar el número de grupos utilizamos los resultados de 30 índices, que indicaban que deberían realizarse entre 2 y 8 agrupaciones. </a:t>
            </a:r>
          </a:p>
          <a:p>
            <a:endParaRPr lang="es-ES" dirty="0"/>
          </a:p>
          <a:p>
            <a:r>
              <a:rPr lang="es-ES" dirty="0"/>
              <a:t>Tras probar las distintas agrupaciones, el criterio de selección final se basó en que un grupo sería tal si su patrón de distribución en los distintos factores era suficientemente distinto al resto. Que es lo que se puede observar en la figura 3. </a:t>
            </a:r>
          </a:p>
          <a:p>
            <a:endParaRPr lang="es-ES" dirty="0"/>
          </a:p>
          <a:p>
            <a:r>
              <a:rPr lang="es-ES" dirty="0"/>
              <a:t>El resultado final fueron 5 grupos, que basándonos en su distribución en los distintos factores quedaron nombrados como:</a:t>
            </a:r>
          </a:p>
          <a:p>
            <a:pPr marL="171450" indent="-171450">
              <a:buFontTx/>
              <a:buChar char="-"/>
            </a:pPr>
            <a:r>
              <a:rPr lang="es-ES" dirty="0"/>
              <a:t>Ciudades Postindustriales</a:t>
            </a:r>
          </a:p>
          <a:p>
            <a:pPr marL="171450" indent="-171450">
              <a:buFontTx/>
              <a:buChar char="-"/>
            </a:pPr>
            <a:r>
              <a:rPr lang="es-ES" dirty="0"/>
              <a:t>Ciudades de Alta Actividad </a:t>
            </a:r>
            <a:r>
              <a:rPr lang="es-ES" dirty="0" err="1"/>
              <a:t>económia</a:t>
            </a:r>
            <a:r>
              <a:rPr lang="es-ES" dirty="0"/>
              <a:t> y dispersas,</a:t>
            </a:r>
          </a:p>
          <a:p>
            <a:pPr marL="171450" indent="-171450">
              <a:buFontTx/>
              <a:buChar char="-"/>
            </a:pPr>
            <a:r>
              <a:rPr lang="es-ES" dirty="0"/>
              <a:t>De alta </a:t>
            </a:r>
            <a:r>
              <a:rPr lang="es-ES" dirty="0" err="1"/>
              <a:t>activida</a:t>
            </a:r>
            <a:r>
              <a:rPr lang="es-ES" dirty="0"/>
              <a:t> económica y compactas</a:t>
            </a:r>
          </a:p>
          <a:p>
            <a:pPr marL="171450" indent="-171450">
              <a:buFontTx/>
              <a:buChar char="-"/>
            </a:pPr>
            <a:r>
              <a:rPr lang="es-ES" dirty="0"/>
              <a:t>Ciudades equilibradas</a:t>
            </a:r>
          </a:p>
          <a:p>
            <a:pPr marL="171450" indent="-171450">
              <a:buFontTx/>
              <a:buChar char="-"/>
            </a:pPr>
            <a:r>
              <a:rPr lang="es-ES" dirty="0"/>
              <a:t>Y Ciudades de menor desarrollo. **</a:t>
            </a:r>
          </a:p>
          <a:p>
            <a:pPr marL="171450" indent="-171450">
              <a:buFontTx/>
              <a:buChar char="-"/>
            </a:pPr>
            <a:endParaRPr lang="es-ES" dirty="0"/>
          </a:p>
          <a:p>
            <a:pPr marL="0" indent="0">
              <a:buFontTx/>
              <a:buNone/>
            </a:pPr>
            <a:r>
              <a:rPr lang="es-ES" dirty="0"/>
              <a:t>La figura 4 representa la proporción de los diferentes grupos. </a:t>
            </a:r>
          </a:p>
          <a:p>
            <a:pPr marL="0" indent="0">
              <a:buFontTx/>
              <a:buNone/>
            </a:pPr>
            <a:endParaRPr lang="es-ES" dirty="0"/>
          </a:p>
          <a:p>
            <a:pPr marL="0" indent="0">
              <a:buFontTx/>
              <a:buNone/>
            </a:pPr>
            <a:r>
              <a:rPr lang="es-ES" dirty="0"/>
              <a:t>A continuación, voy a presentar las principales características de cada uno de ellos.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11</a:t>
            </a:fld>
            <a:endParaRPr lang="es-ES"/>
          </a:p>
        </p:txBody>
      </p:sp>
    </p:spTree>
    <p:extLst>
      <p:ext uri="{BB962C8B-B14F-4D97-AF65-F5344CB8AC3E}">
        <p14:creationId xmlns:p14="http://schemas.microsoft.com/office/powerpoint/2010/main" val="357304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primer grupo observamos ciudades muy compactas, cuya economía está basada en el sector terciario. </a:t>
            </a:r>
          </a:p>
          <a:p>
            <a:endParaRPr lang="es-ES" dirty="0"/>
          </a:p>
          <a:p>
            <a:r>
              <a:rPr lang="es-ES" dirty="0"/>
              <a:t>En este grupo se agrupaban ciudades de gran importancia histórica como Madrid, Barcelona (en el ejemplo) o Sevilla y Valencia, cuya industria presumiblemente se ha deslocalizado a ciudades periféricas.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12</a:t>
            </a:fld>
            <a:endParaRPr lang="es-ES"/>
          </a:p>
        </p:txBody>
      </p:sp>
    </p:spTree>
    <p:extLst>
      <p:ext uri="{BB962C8B-B14F-4D97-AF65-F5344CB8AC3E}">
        <p14:creationId xmlns:p14="http://schemas.microsoft.com/office/powerpoint/2010/main" val="372136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(Posiblemente se agrupe este y el siguiente grupo en la misma diapositiva – hay que ver el tiempo)</a:t>
            </a:r>
          </a:p>
          <a:p>
            <a:endParaRPr lang="es-ES" dirty="0"/>
          </a:p>
          <a:p>
            <a:r>
              <a:rPr lang="es-ES" dirty="0"/>
              <a:t>Este grupo presenta valores muy altos en los usos asociados a actividades económicas, y presentan poca compacidad. </a:t>
            </a:r>
          </a:p>
          <a:p>
            <a:endParaRPr lang="es-ES" dirty="0"/>
          </a:p>
          <a:p>
            <a:r>
              <a:rPr lang="es-ES" dirty="0"/>
              <a:t>En el observamos que se encuentran la mayoría de ciudades del corredor del Henares, lo que cuadra con lo que comentamos anteriormente.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13</a:t>
            </a:fld>
            <a:endParaRPr lang="es-ES"/>
          </a:p>
        </p:txBody>
      </p:sp>
    </p:spTree>
    <p:extLst>
      <p:ext uri="{BB962C8B-B14F-4D97-AF65-F5344CB8AC3E}">
        <p14:creationId xmlns:p14="http://schemas.microsoft.com/office/powerpoint/2010/main" val="3479989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la misma manera, el tercer grupo muestra una fuerte presencia de los factores 2 y 3, pero son ciudades compactas. </a:t>
            </a:r>
          </a:p>
          <a:p>
            <a:endParaRPr lang="es-ES" dirty="0"/>
          </a:p>
          <a:p>
            <a:r>
              <a:rPr lang="es-ES" dirty="0"/>
              <a:t>Este grupo es más diverso, en el encontramos ciudades de la periferia de Barcelona como </a:t>
            </a:r>
            <a:r>
              <a:rPr lang="es-ES" dirty="0" err="1"/>
              <a:t>Hospitalet</a:t>
            </a:r>
            <a:r>
              <a:rPr lang="es-ES" dirty="0"/>
              <a:t> o Badalona</a:t>
            </a:r>
          </a:p>
          <a:p>
            <a:endParaRPr lang="es-ES" dirty="0"/>
          </a:p>
          <a:p>
            <a:endParaRPr lang="es-ES" dirty="0"/>
          </a:p>
          <a:p>
            <a:r>
              <a:rPr lang="es-ES" dirty="0"/>
              <a:t>Pero a su vez encontramos ciudades que son núcleos funcionales, como Salamanca o Santander, en el ejemplo.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14</a:t>
            </a:fld>
            <a:endParaRPr lang="es-ES"/>
          </a:p>
        </p:txBody>
      </p:sp>
    </p:spTree>
    <p:extLst>
      <p:ext uri="{BB962C8B-B14F-4D97-AF65-F5344CB8AC3E}">
        <p14:creationId xmlns:p14="http://schemas.microsoft.com/office/powerpoint/2010/main" val="4091605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la misma forma, en el siguiente grupo encontramos que la mayoría corresponden a ciudades aisladas que son el núcleo funcional de su región, como A Coruña en el ejemplo, Zaragoza o Valladolid. </a:t>
            </a:r>
          </a:p>
          <a:p>
            <a:endParaRPr lang="es-ES" dirty="0"/>
          </a:p>
          <a:p>
            <a:r>
              <a:rPr lang="es-ES" dirty="0"/>
              <a:t>Cabe destacar que este grupo es que aglomera más ciudades.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15</a:t>
            </a:fld>
            <a:endParaRPr lang="es-ES"/>
          </a:p>
        </p:txBody>
      </p:sp>
    </p:spTree>
    <p:extLst>
      <p:ext uri="{BB962C8B-B14F-4D97-AF65-F5344CB8AC3E}">
        <p14:creationId xmlns:p14="http://schemas.microsoft.com/office/powerpoint/2010/main" val="3483927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tenemos el último grupo que fue identificado como ciudades de menor desarrollo económico. </a:t>
            </a:r>
          </a:p>
          <a:p>
            <a:endParaRPr lang="es-ES" dirty="0"/>
          </a:p>
          <a:p>
            <a:r>
              <a:rPr lang="es-ES" dirty="0"/>
              <a:t>Este grupo presenta los valores más bajos en todos los factores</a:t>
            </a:r>
          </a:p>
          <a:p>
            <a:endParaRPr lang="es-ES" dirty="0"/>
          </a:p>
          <a:p>
            <a:r>
              <a:rPr lang="es-ES" dirty="0"/>
              <a:t>Nosotros identificamos que la presencia en este grupo podía estar determinada por dos casuísticas;</a:t>
            </a:r>
          </a:p>
          <a:p>
            <a:endParaRPr lang="es-ES" dirty="0"/>
          </a:p>
          <a:p>
            <a:r>
              <a:rPr lang="es-ES" dirty="0"/>
              <a:t>O bien eran ciudades cuya economía era presumiblemente dependiente del sector primario, como puede ser Murcia o Badajoz. </a:t>
            </a:r>
          </a:p>
          <a:p>
            <a:endParaRPr lang="es-ES" dirty="0"/>
          </a:p>
          <a:p>
            <a:r>
              <a:rPr lang="es-ES" dirty="0"/>
              <a:t>O bien eran ciudades con alta presencia de residencias unifamiliares, presentando una distribución dispersa, como puede ser el caso de Marbella, en el ejemplo.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16</a:t>
            </a:fld>
            <a:endParaRPr lang="es-ES"/>
          </a:p>
        </p:txBody>
      </p:sp>
    </p:spTree>
    <p:extLst>
      <p:ext uri="{BB962C8B-B14F-4D97-AF65-F5344CB8AC3E}">
        <p14:creationId xmlns:p14="http://schemas.microsoft.com/office/powerpoint/2010/main" val="121628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La varianza explicada por los factores </a:t>
            </a:r>
            <a:r>
              <a:rPr lang="es-ES" sz="1200" kern="1200" dirty="0" err="1">
                <a:solidFill>
                  <a:schemeClr val="tx1"/>
                </a:solidFill>
                <a:effectLst/>
                <a:latin typeface="+mn-lt"/>
                <a:ea typeface="+mn-ea"/>
                <a:cs typeface="+mn-cs"/>
              </a:rPr>
              <a:t>extraídos</a:t>
            </a:r>
            <a:r>
              <a:rPr lang="es-ES" sz="1200" kern="1200" dirty="0">
                <a:solidFill>
                  <a:schemeClr val="tx1"/>
                </a:solidFill>
                <a:effectLst/>
                <a:latin typeface="+mn-lt"/>
                <a:ea typeface="+mn-ea"/>
                <a:cs typeface="+mn-cs"/>
              </a:rPr>
              <a:t> durante el </a:t>
            </a:r>
            <a:r>
              <a:rPr lang="es-ES" sz="1200" kern="1200" dirty="0" err="1">
                <a:solidFill>
                  <a:schemeClr val="tx1"/>
                </a:solidFill>
                <a:effectLst/>
                <a:latin typeface="+mn-lt"/>
                <a:ea typeface="+mn-ea"/>
                <a:cs typeface="+mn-cs"/>
              </a:rPr>
              <a:t>análisis</a:t>
            </a:r>
            <a:r>
              <a:rPr lang="es-ES" sz="1200" kern="1200" dirty="0">
                <a:solidFill>
                  <a:schemeClr val="tx1"/>
                </a:solidFill>
                <a:effectLst/>
                <a:latin typeface="+mn-lt"/>
                <a:ea typeface="+mn-ea"/>
                <a:cs typeface="+mn-cs"/>
              </a:rPr>
              <a:t> factorial (34%) no fue del todo satisfactoria. Considerando que el </a:t>
            </a:r>
            <a:r>
              <a:rPr lang="es-ES" sz="1200" kern="1200" dirty="0" err="1">
                <a:solidFill>
                  <a:schemeClr val="tx1"/>
                </a:solidFill>
                <a:effectLst/>
                <a:latin typeface="+mn-lt"/>
                <a:ea typeface="+mn-ea"/>
                <a:cs typeface="+mn-cs"/>
              </a:rPr>
              <a:t>análisis</a:t>
            </a:r>
            <a:r>
              <a:rPr lang="es-ES" sz="1200" kern="1200" dirty="0">
                <a:solidFill>
                  <a:schemeClr val="tx1"/>
                </a:solidFill>
                <a:effectLst/>
                <a:latin typeface="+mn-lt"/>
                <a:ea typeface="+mn-ea"/>
                <a:cs typeface="+mn-cs"/>
              </a:rPr>
              <a:t> factorial está basado en la </a:t>
            </a:r>
            <a:r>
              <a:rPr lang="es-ES" sz="1200" kern="1200" dirty="0" err="1">
                <a:solidFill>
                  <a:schemeClr val="tx1"/>
                </a:solidFill>
                <a:effectLst/>
                <a:latin typeface="+mn-lt"/>
                <a:ea typeface="+mn-ea"/>
                <a:cs typeface="+mn-cs"/>
              </a:rPr>
              <a:t>correlación</a:t>
            </a:r>
            <a:r>
              <a:rPr lang="es-ES" sz="1200" kern="1200" dirty="0">
                <a:solidFill>
                  <a:schemeClr val="tx1"/>
                </a:solidFill>
                <a:effectLst/>
                <a:latin typeface="+mn-lt"/>
                <a:ea typeface="+mn-ea"/>
                <a:cs typeface="+mn-cs"/>
              </a:rPr>
              <a:t> entre las variables (</a:t>
            </a:r>
            <a:r>
              <a:rPr lang="es-ES" sz="1200" kern="1200" dirty="0" err="1">
                <a:solidFill>
                  <a:schemeClr val="tx1"/>
                </a:solidFill>
                <a:effectLst/>
                <a:latin typeface="+mn-lt"/>
                <a:ea typeface="+mn-ea"/>
                <a:cs typeface="+mn-cs"/>
              </a:rPr>
              <a:t>Cudeck</a:t>
            </a:r>
            <a:r>
              <a:rPr lang="es-ES" sz="1200" kern="1200" dirty="0">
                <a:solidFill>
                  <a:schemeClr val="tx1"/>
                </a:solidFill>
                <a:effectLst/>
                <a:latin typeface="+mn-lt"/>
                <a:ea typeface="+mn-ea"/>
                <a:cs typeface="+mn-cs"/>
              </a:rPr>
              <a:t>, 2000), no es sorprendente que la varianza explicada por el modelo fuera baja. </a:t>
            </a:r>
            <a:endParaRPr lang="es-ES" dirty="0"/>
          </a:p>
          <a:p>
            <a:endParaRPr lang="es-ES" dirty="0"/>
          </a:p>
          <a:p>
            <a:r>
              <a:rPr lang="es-ES" dirty="0"/>
              <a:t>Explicaciones para la baja varianza explicada:</a:t>
            </a:r>
          </a:p>
          <a:p>
            <a:pPr marL="171450" indent="-171450">
              <a:buFontTx/>
              <a:buChar char="-"/>
            </a:pPr>
            <a:r>
              <a:rPr lang="es-ES" dirty="0"/>
              <a:t>Pocas observaciones</a:t>
            </a:r>
          </a:p>
          <a:p>
            <a:pPr marL="171450" indent="-171450">
              <a:buFontTx/>
              <a:buChar char="-"/>
            </a:pPr>
            <a:r>
              <a:rPr lang="es-ES" dirty="0"/>
              <a:t>Área metropolitana</a:t>
            </a:r>
          </a:p>
          <a:p>
            <a:pPr marL="171450" indent="-171450">
              <a:buFontTx/>
              <a:buChar char="-"/>
            </a:pPr>
            <a:r>
              <a:rPr lang="es-ES" dirty="0"/>
              <a:t>Limitaciones propias del tipo de variable</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17</a:t>
            </a:fld>
            <a:endParaRPr lang="es-ES"/>
          </a:p>
        </p:txBody>
      </p:sp>
    </p:spTree>
    <p:extLst>
      <p:ext uri="{BB962C8B-B14F-4D97-AF65-F5344CB8AC3E}">
        <p14:creationId xmlns:p14="http://schemas.microsoft.com/office/powerpoint/2010/main" val="422529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18</a:t>
            </a:fld>
            <a:endParaRPr lang="es-ES"/>
          </a:p>
        </p:txBody>
      </p:sp>
    </p:spTree>
    <p:extLst>
      <p:ext uri="{BB962C8B-B14F-4D97-AF65-F5344CB8AC3E}">
        <p14:creationId xmlns:p14="http://schemas.microsoft.com/office/powerpoint/2010/main" val="177918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es el orden que se va a seguir la presentación</a:t>
            </a:r>
          </a:p>
          <a:p>
            <a:endParaRPr lang="es-ES" dirty="0"/>
          </a:p>
          <a:p>
            <a:pPr marL="171450" indent="-171450">
              <a:buFontTx/>
              <a:buChar char="-"/>
            </a:pPr>
            <a:r>
              <a:rPr lang="es-ES" dirty="0"/>
              <a:t>En primer lugar, voy a exponer en que consistió el trabajo, y contar un poco los antecedentes y la problemática asociada. </a:t>
            </a:r>
          </a:p>
          <a:p>
            <a:pPr marL="171450" indent="-171450">
              <a:buFontTx/>
              <a:buChar char="-"/>
            </a:pPr>
            <a:endParaRPr lang="es-ES" dirty="0"/>
          </a:p>
          <a:p>
            <a:pPr marL="171450" indent="-171450">
              <a:buFontTx/>
              <a:buChar char="-"/>
            </a:pPr>
            <a:r>
              <a:rPr lang="es-ES" dirty="0"/>
              <a:t>Posteriormente voy a presentar de manera resumida los pasos que se siguieron para alcanzar los objetivos propuestos (poner los objetivos en la introducción)</a:t>
            </a:r>
          </a:p>
          <a:p>
            <a:pPr marL="171450" indent="-171450">
              <a:buFontTx/>
              <a:buChar char="-"/>
            </a:pPr>
            <a:endParaRPr lang="es-ES" dirty="0"/>
          </a:p>
          <a:p>
            <a:pPr marL="171450" indent="-171450">
              <a:buFontTx/>
              <a:buChar char="-"/>
            </a:pPr>
            <a:r>
              <a:rPr lang="es-ES" dirty="0"/>
              <a:t>Un primer bloque que hemos denominado de partida, en el que se incluye los procesos seguidos hasta llegar a la métrica utilizada para la clasificación, junto con un análisis exploratorio de las observaciones obtenidas. </a:t>
            </a:r>
          </a:p>
          <a:p>
            <a:pPr marL="171450" indent="-171450">
              <a:buFontTx/>
              <a:buChar char="-"/>
            </a:pPr>
            <a:r>
              <a:rPr lang="es-ES" dirty="0"/>
              <a:t> </a:t>
            </a:r>
          </a:p>
          <a:p>
            <a:pPr marL="171450" indent="-171450">
              <a:buFontTx/>
              <a:buChar char="-"/>
            </a:pPr>
            <a:r>
              <a:rPr lang="es-ES" dirty="0"/>
              <a:t>Luego pasaremos a describir los aspectos más relevantes de los 2 análisis utilizados para obtener la clasificación final:</a:t>
            </a:r>
          </a:p>
          <a:p>
            <a:pPr marL="628650" lvl="1" indent="-171450">
              <a:buFontTx/>
              <a:buChar char="-"/>
            </a:pPr>
            <a:r>
              <a:rPr lang="es-ES" dirty="0"/>
              <a:t>El análisis factorial del que se extrajeron los factores más relevantes en cuanto a la variabilidad de las ciudades españolas respecto a los usos del suelo urbano. </a:t>
            </a:r>
          </a:p>
          <a:p>
            <a:pPr marL="628650" lvl="1" indent="-171450">
              <a:buFontTx/>
              <a:buChar char="-"/>
            </a:pPr>
            <a:r>
              <a:rPr lang="es-ES" dirty="0"/>
              <a:t>Un análisis de conglomerados que nos sirvió para agrupar las ciudades en grupos homogéneos. </a:t>
            </a:r>
          </a:p>
          <a:p>
            <a:pPr marL="628650" lvl="1" indent="-171450">
              <a:buFontTx/>
              <a:buChar char="-"/>
            </a:pPr>
            <a:endParaRPr lang="es-ES" dirty="0"/>
          </a:p>
          <a:p>
            <a:pPr marL="171450" lvl="0" indent="-171450">
              <a:buFontTx/>
              <a:buChar char="-"/>
            </a:pPr>
            <a:r>
              <a:rPr lang="es-ES" dirty="0"/>
              <a:t>Finalmente, expondré las conclusiones más destacadas que obtuvimos del estudio. </a:t>
            </a:r>
          </a:p>
          <a:p>
            <a:pPr marL="628650" lvl="1" indent="-171450">
              <a:buFontTx/>
              <a:buChar char="-"/>
            </a:pPr>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2</a:t>
            </a:fld>
            <a:endParaRPr lang="es-ES"/>
          </a:p>
        </p:txBody>
      </p:sp>
    </p:spTree>
    <p:extLst>
      <p:ext uri="{BB962C8B-B14F-4D97-AF65-F5344CB8AC3E}">
        <p14:creationId xmlns:p14="http://schemas.microsoft.com/office/powerpoint/2010/main" val="244142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El trabajo que voy a presentar se trata de una clasificación de las ciudades españolas en base a la ocupación de usos del suelo urbano que presentan. </a:t>
            </a:r>
          </a:p>
          <a:p>
            <a:pPr marL="171450" indent="-171450">
              <a:buFontTx/>
              <a:buChar char="-"/>
            </a:pPr>
            <a:endParaRPr lang="es-ES" dirty="0"/>
          </a:p>
          <a:p>
            <a:pPr marL="171450" indent="-171450">
              <a:buFontTx/>
              <a:buChar char="-"/>
            </a:pPr>
            <a:r>
              <a:rPr lang="es-ES" dirty="0"/>
              <a:t>Estudiar las características de los espacios urbanos tiene </a:t>
            </a:r>
          </a:p>
          <a:p>
            <a:pPr marL="171450" indent="-171450">
              <a:buFontTx/>
              <a:buChar char="-"/>
            </a:pPr>
            <a:endParaRPr lang="es-ES" dirty="0"/>
          </a:p>
          <a:p>
            <a:pPr marL="171450" indent="-171450">
              <a:buFontTx/>
              <a:buChar char="-"/>
            </a:pPr>
            <a:r>
              <a:rPr lang="es-ES" dirty="0"/>
              <a:t>Durante la revisión de la bibliografía encontramos que tradicionalmente la clasificación de las ciudades ha estado basada en otro tipo de variables, siendo las más comunes:</a:t>
            </a:r>
          </a:p>
          <a:p>
            <a:pPr marL="628650" lvl="1" indent="-171450">
              <a:buFontTx/>
              <a:buChar char="-"/>
            </a:pPr>
            <a:r>
              <a:rPr lang="es-ES" dirty="0"/>
              <a:t>Variables sociodemográficas</a:t>
            </a:r>
          </a:p>
          <a:p>
            <a:pPr marL="628650" lvl="1" indent="-171450">
              <a:buFontTx/>
              <a:buChar char="-"/>
            </a:pPr>
            <a:r>
              <a:rPr lang="es-ES" dirty="0"/>
              <a:t>Métricas Espaciales</a:t>
            </a:r>
          </a:p>
          <a:p>
            <a:pPr marL="171450" lvl="0" indent="-171450">
              <a:buFontTx/>
              <a:buChar char="-"/>
            </a:pPr>
            <a:endParaRPr lang="es-ES" dirty="0"/>
          </a:p>
          <a:p>
            <a:pPr marL="171450" lvl="0" indent="-171450">
              <a:buFontTx/>
              <a:buChar char="-"/>
            </a:pPr>
            <a:r>
              <a:rPr lang="es-ES" dirty="0"/>
              <a:t>Nosotros identificamos que una posible explicación para esta casuísticas es la escasez de bases de datos adecuadas para esta ”labor”. </a:t>
            </a:r>
          </a:p>
          <a:p>
            <a:pPr marL="171450" lvl="0" indent="-171450">
              <a:buFontTx/>
              <a:buChar char="-"/>
            </a:pPr>
            <a:r>
              <a:rPr lang="es-ES" dirty="0"/>
              <a:t>Por ejemplo, las bases más utilizadas de usos del suelo en Europa son </a:t>
            </a:r>
            <a:r>
              <a:rPr lang="es-ES" dirty="0" err="1"/>
              <a:t>Corine</a:t>
            </a:r>
            <a:r>
              <a:rPr lang="es-ES" dirty="0"/>
              <a:t> </a:t>
            </a:r>
            <a:r>
              <a:rPr lang="es-ES" dirty="0" err="1"/>
              <a:t>Land</a:t>
            </a:r>
            <a:r>
              <a:rPr lang="es-ES" dirty="0"/>
              <a:t> </a:t>
            </a:r>
            <a:r>
              <a:rPr lang="es-ES" dirty="0" err="1"/>
              <a:t>Cover</a:t>
            </a:r>
            <a:r>
              <a:rPr lang="es-ES" dirty="0"/>
              <a:t> o </a:t>
            </a:r>
            <a:r>
              <a:rPr lang="es-ES" dirty="0" err="1"/>
              <a:t>Urban</a:t>
            </a:r>
            <a:r>
              <a:rPr lang="es-ES" dirty="0"/>
              <a:t> Atlas que ofrecen poca resolución temática, y al estar generadas únicamente por técnicas de teledetección, están asociadas a problemas de precisión y escala inevitablemente. </a:t>
            </a:r>
          </a:p>
          <a:p>
            <a:pPr marL="171450" lvl="0" indent="-171450">
              <a:buFontTx/>
              <a:buChar char="-"/>
            </a:pPr>
            <a:endParaRPr lang="es-ES" dirty="0"/>
          </a:p>
          <a:p>
            <a:pPr marL="171450" lvl="0" indent="-171450">
              <a:buFontTx/>
              <a:buChar char="-"/>
            </a:pPr>
            <a:r>
              <a:rPr lang="es-ES" dirty="0"/>
              <a:t>Por otro lado, la base de datos catastral, utilizada en este estudio mejora a las anteriores en estos aspectos, por lo que su explotación para este tipo de estudios está </a:t>
            </a:r>
          </a:p>
          <a:p>
            <a:pPr marL="628650" lvl="1" indent="-171450">
              <a:buFontTx/>
              <a:buChar char="-"/>
            </a:pPr>
            <a:r>
              <a:rPr lang="es-ES" dirty="0"/>
              <a:t>(Habla más de catastro) (con cuidado, pablo debe conocerla bien)</a:t>
            </a:r>
          </a:p>
          <a:p>
            <a:endParaRPr lang="es-ES" dirty="0"/>
          </a:p>
          <a:p>
            <a:r>
              <a:rPr lang="es-ES" dirty="0"/>
              <a:t>*Añadir bibliografía: Variables sociodemográficas, métricas espaciales. </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3</a:t>
            </a:fld>
            <a:endParaRPr lang="es-ES"/>
          </a:p>
        </p:txBody>
      </p:sp>
    </p:spTree>
    <p:extLst>
      <p:ext uri="{BB962C8B-B14F-4D97-AF65-F5344CB8AC3E}">
        <p14:creationId xmlns:p14="http://schemas.microsoft.com/office/powerpoint/2010/main" val="50422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tenemos el flujo de trabajo que se siguió durante el estudio con los 3 bloques principales que hemos comentado anteriormente</a:t>
            </a:r>
          </a:p>
          <a:p>
            <a:endParaRPr lang="es-ES" dirty="0"/>
          </a:p>
          <a:p>
            <a:r>
              <a:rPr lang="es-ES" dirty="0"/>
              <a:t>Los datos de partida, el análisis factorial y análisis de conglomerados </a:t>
            </a:r>
          </a:p>
          <a:p>
            <a:endParaRPr lang="es-ES" dirty="0"/>
          </a:p>
          <a:p>
            <a:r>
              <a:rPr lang="es-ES" dirty="0"/>
              <a:t>(Quizá se puede comentar 3 factores, 5 grupos, para que de tiempo a que se lea la diapositiva)</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4</a:t>
            </a:fld>
            <a:endParaRPr lang="es-ES"/>
          </a:p>
        </p:txBody>
      </p:sp>
    </p:spTree>
    <p:extLst>
      <p:ext uri="{BB962C8B-B14F-4D97-AF65-F5344CB8AC3E}">
        <p14:creationId xmlns:p14="http://schemas.microsoft.com/office/powerpoint/2010/main" val="375110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tenemos el flujo de trabajo que se siguió durante el estudio con los 3 bloques principales que hemos comentado anteriormente</a:t>
            </a:r>
          </a:p>
          <a:p>
            <a:endParaRPr lang="es-ES" dirty="0"/>
          </a:p>
          <a:p>
            <a:r>
              <a:rPr lang="es-ES" dirty="0"/>
              <a:t>Los datos de partida, el análisis factorial y análisis de conglomerados </a:t>
            </a:r>
          </a:p>
          <a:p>
            <a:endParaRPr lang="es-ES" dirty="0"/>
          </a:p>
          <a:p>
            <a:r>
              <a:rPr lang="es-ES" dirty="0"/>
              <a:t>(Quizá se puede comentar 3 factores, 5 grupos, para que de tiempo a que se lea la diapositiva)</a:t>
            </a:r>
          </a:p>
        </p:txBody>
      </p:sp>
      <p:sp>
        <p:nvSpPr>
          <p:cNvPr id="4" name="Marcador de número de diapositiva 3"/>
          <p:cNvSpPr>
            <a:spLocks noGrp="1"/>
          </p:cNvSpPr>
          <p:nvPr>
            <p:ph type="sldNum" sz="quarter" idx="5"/>
          </p:nvPr>
        </p:nvSpPr>
        <p:spPr/>
        <p:txBody>
          <a:bodyPr/>
          <a:lstStyle/>
          <a:p>
            <a:fld id="{2AF147EC-B5CB-7B47-BBC9-98108AFB758B}" type="slidenum">
              <a:rPr lang="es-ES" smtClean="0"/>
              <a:t>5</a:t>
            </a:fld>
            <a:endParaRPr lang="es-ES"/>
          </a:p>
        </p:txBody>
      </p:sp>
    </p:spTree>
    <p:extLst>
      <p:ext uri="{BB962C8B-B14F-4D97-AF65-F5344CB8AC3E}">
        <p14:creationId xmlns:p14="http://schemas.microsoft.com/office/powerpoint/2010/main" val="112885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sng" dirty="0" err="1"/>
              <a:t>Cadastral</a:t>
            </a:r>
            <a:r>
              <a:rPr lang="es-ES" u="sng" dirty="0"/>
              <a:t> </a:t>
            </a:r>
            <a:r>
              <a:rPr lang="es-ES" u="sng" dirty="0" err="1"/>
              <a:t>Classifer</a:t>
            </a:r>
            <a:endParaRPr lang="es-ES" u="sng" dirty="0"/>
          </a:p>
          <a:p>
            <a:endParaRPr lang="es-ES" dirty="0"/>
          </a:p>
          <a:p>
            <a:r>
              <a:rPr lang="es-ES" dirty="0"/>
              <a:t>Una vez descargados los datos del catastro para las 72 ciudades que forman parte del estudio, la ocupación del suelo urbano a nivel parcelario se obtuvo a través del Clasificador Catastral. Esta es una herramienta, desarrollada en el equipo de investigación en el que se ha realizado el TFM, que permite obtener dicha ocupación sin tener un conocimiento profundo del modelo de datos catastral. </a:t>
            </a:r>
          </a:p>
          <a:p>
            <a:endParaRPr lang="es-ES" dirty="0"/>
          </a:p>
          <a:p>
            <a:r>
              <a:rPr lang="es-ES" dirty="0"/>
              <a:t>La herramienta ofrece 3 niveles de clasificación, nosotros nos decantamos por la clasificación intermedia, ya que ofrece un buen nivel de desagregación a la vez que es fácilmente replicable por futuros estudios. </a:t>
            </a:r>
          </a:p>
          <a:p>
            <a:endParaRPr lang="es-ES" dirty="0"/>
          </a:p>
          <a:p>
            <a:r>
              <a:rPr lang="es-ES" dirty="0"/>
              <a:t>A partir de la clasificación se obtienen 16 categorías de uso del suelo, de las cuales descartamos 2:</a:t>
            </a:r>
          </a:p>
          <a:p>
            <a:pPr marL="171450" indent="-171450">
              <a:buFontTx/>
              <a:buChar char="-"/>
            </a:pPr>
            <a:r>
              <a:rPr lang="es-ES" dirty="0"/>
              <a:t>Otros, porque no ofrecía información relevante para nuestro estudio.</a:t>
            </a:r>
          </a:p>
          <a:p>
            <a:pPr marL="171450" indent="-171450">
              <a:buFontTx/>
              <a:buChar char="-"/>
            </a:pPr>
            <a:r>
              <a:rPr lang="es-ES" dirty="0"/>
              <a:t>Y la categoría Sin Edificar, ya que catastro engloba en esta categoría usos del suelo que no tienen motivo recaudatorio, como zonas verdes urbanas, por lo que su uso…</a:t>
            </a:r>
          </a:p>
          <a:p>
            <a:pPr marL="171450" indent="-171450">
              <a:buFontTx/>
              <a:buChar char="-"/>
            </a:pPr>
            <a:endParaRPr lang="es-ES" dirty="0"/>
          </a:p>
          <a:p>
            <a:pPr marL="171450" indent="-171450">
              <a:buFontTx/>
              <a:buChar char="-"/>
            </a:pPr>
            <a:r>
              <a:rPr lang="es-ES" dirty="0"/>
              <a:t>En la imagen podemos observar la salida de la herramienta para las ciudades de Toledo y Lugo. Se obtuvieron 72 cartografías similares a las representadas. </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a:p>
            <a:pPr marL="0" indent="0">
              <a:buFontTx/>
              <a:buNone/>
            </a:pPr>
            <a:r>
              <a:rPr lang="es-ES" u="sng" dirty="0"/>
              <a:t>Porcentajes de ocupación</a:t>
            </a:r>
          </a:p>
          <a:p>
            <a:pPr marL="0" indent="0">
              <a:buFontTx/>
              <a:buNone/>
            </a:pPr>
            <a:endParaRPr lang="es-ES" b="1" u="sng" dirty="0"/>
          </a:p>
          <a:p>
            <a:pPr marL="0" indent="0">
              <a:buFontTx/>
              <a:buNone/>
            </a:pPr>
            <a:r>
              <a:rPr lang="es-ES" b="0" u="none" dirty="0"/>
              <a:t>Una vez obtenidos los usos del suelo a nivel parcelario, simplemente calculamos la proporción de cada uso respecto al total, para cada una de las ciudades. </a:t>
            </a:r>
          </a:p>
          <a:p>
            <a:pPr marL="171450" indent="-171450">
              <a:buFontTx/>
              <a:buChar char="-"/>
            </a:pPr>
            <a:endParaRPr lang="es-ES" dirty="0"/>
          </a:p>
          <a:p>
            <a:pPr marL="171450" indent="-171450">
              <a:buFontTx/>
              <a:buChar char="-"/>
            </a:pP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6</a:t>
            </a:fld>
            <a:endParaRPr lang="es-ES"/>
          </a:p>
        </p:txBody>
      </p:sp>
    </p:spTree>
    <p:extLst>
      <p:ext uri="{BB962C8B-B14F-4D97-AF65-F5344CB8AC3E}">
        <p14:creationId xmlns:p14="http://schemas.microsoft.com/office/powerpoint/2010/main" val="1317035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relación al análisis factorial, </a:t>
            </a:r>
          </a:p>
          <a:p>
            <a:endParaRPr lang="es-ES" dirty="0"/>
          </a:p>
          <a:p>
            <a:r>
              <a:rPr lang="es-ES" dirty="0"/>
              <a:t>Realizamos pruebas con distintos métodos de extracción y rotación, y con distinto número de factores extraídos. </a:t>
            </a:r>
          </a:p>
          <a:p>
            <a:endParaRPr lang="es-ES" dirty="0"/>
          </a:p>
          <a:p>
            <a:r>
              <a:rPr lang="es-ES" dirty="0"/>
              <a:t>A este respecto, al analizar los </a:t>
            </a:r>
            <a:r>
              <a:rPr lang="es-ES" dirty="0" err="1"/>
              <a:t>eigenvalues</a:t>
            </a:r>
            <a:r>
              <a:rPr lang="es-ES" dirty="0"/>
              <a:t> parecía que podían ser extraídos de 2 a 5 factores,</a:t>
            </a:r>
          </a:p>
          <a:p>
            <a:endParaRPr lang="es-ES" dirty="0"/>
          </a:p>
          <a:p>
            <a:pPr marL="171450" indent="-171450">
              <a:buFontTx/>
              <a:buChar char="-"/>
            </a:pPr>
            <a:r>
              <a:rPr lang="es-ES" dirty="0"/>
              <a:t>Los modelos con dos factores parecían presentar síntomas de que era necesario extraer más, puesto que se había variables presentaban cargas en varios factores y parecía que algunos usos que representaban temas diferentes cargaban en el mismo factor. </a:t>
            </a:r>
          </a:p>
          <a:p>
            <a:pPr marL="171450" indent="-171450">
              <a:buFontTx/>
              <a:buChar char="-"/>
            </a:pPr>
            <a:r>
              <a:rPr lang="es-ES" dirty="0"/>
              <a:t>Por otro lado, al extraer más de 3 factores, se observaban indicios de sobrextracción, pues comenzaban a aparecer factores con una única carga saliente y usos asociados a un tema común cargaban en distintos factores. </a:t>
            </a:r>
          </a:p>
          <a:p>
            <a:pPr marL="171450" indent="-171450">
              <a:buFontTx/>
              <a:buChar char="-"/>
            </a:pPr>
            <a:endParaRPr lang="es-ES" dirty="0"/>
          </a:p>
          <a:p>
            <a:pPr marL="171450" indent="-171450">
              <a:buFontTx/>
              <a:buChar char="-"/>
            </a:pPr>
            <a:r>
              <a:rPr lang="es-ES" dirty="0"/>
              <a:t>Por su parte, el modelo de 3 factores presentaba varias cargas en cada factor y parecía existir una coherencia temática, por lo que finalmente fue el </a:t>
            </a:r>
            <a:r>
              <a:rPr lang="es-ES" dirty="0" err="1"/>
              <a:t>excogido</a:t>
            </a:r>
            <a:r>
              <a:rPr lang="es-ES" dirty="0"/>
              <a:t>.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7</a:t>
            </a:fld>
            <a:endParaRPr lang="es-ES"/>
          </a:p>
        </p:txBody>
      </p:sp>
    </p:spTree>
    <p:extLst>
      <p:ext uri="{BB962C8B-B14F-4D97-AF65-F5344CB8AC3E}">
        <p14:creationId xmlns:p14="http://schemas.microsoft.com/office/powerpoint/2010/main" val="143041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análisis de conglomerados, nos decantamos por usar un método jerárquico siguiendo el criterio de Ward, que tras revisar la literatura observamos que era más adecuado cuando la muestra de datos es relativamente pequeña. </a:t>
            </a:r>
          </a:p>
          <a:p>
            <a:endParaRPr lang="es-ES" dirty="0"/>
          </a:p>
          <a:p>
            <a:endParaRPr lang="es-ES" dirty="0"/>
          </a:p>
          <a:p>
            <a:r>
              <a:rPr lang="es-ES" dirty="0"/>
              <a:t>Además, este criterio se aplica con asiduidad en numerosos estudios, siendo la comparabilidad un factor a tener en cuenta en estas situaciones. </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8</a:t>
            </a:fld>
            <a:endParaRPr lang="es-ES"/>
          </a:p>
        </p:txBody>
      </p:sp>
    </p:spTree>
    <p:extLst>
      <p:ext uri="{BB962C8B-B14F-4D97-AF65-F5344CB8AC3E}">
        <p14:creationId xmlns:p14="http://schemas.microsoft.com/office/powerpoint/2010/main" val="270587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análisis exploratorio de los datos, hay 3 aspectos que queríamos destacar:</a:t>
            </a:r>
          </a:p>
          <a:p>
            <a:endParaRPr lang="es-ES" dirty="0"/>
          </a:p>
          <a:p>
            <a:pPr marL="171450" indent="-171450">
              <a:buFontTx/>
              <a:buChar char="-"/>
            </a:pPr>
            <a:r>
              <a:rPr lang="es-ES" dirty="0"/>
              <a:t>En primer lugar, se analizó la distribución de las variables, concluyendo que estas no eran normales. Estos resultados condicionaron el </a:t>
            </a:r>
            <a:r>
              <a:rPr lang="es-ES" dirty="0" err="1"/>
              <a:t>mátodo</a:t>
            </a:r>
            <a:r>
              <a:rPr lang="es-ES" dirty="0"/>
              <a:t> de extracción de factores durante el análisis factorial. </a:t>
            </a:r>
          </a:p>
          <a:p>
            <a:pPr marL="171450" indent="-171450">
              <a:buFontTx/>
              <a:buChar char="-"/>
            </a:pPr>
            <a:endParaRPr lang="es-ES" dirty="0"/>
          </a:p>
          <a:p>
            <a:pPr marL="171450" indent="-171450">
              <a:buFontTx/>
              <a:buChar char="-"/>
            </a:pPr>
            <a:r>
              <a:rPr lang="es-ES" dirty="0"/>
              <a:t>Posteriormente, analizamos la presencia de observaciones atípicas, detectando que 19 ciudades presentaban valores extremos en al menos 1 variable. </a:t>
            </a:r>
          </a:p>
          <a:p>
            <a:pPr marL="628650" lvl="1" indent="-171450">
              <a:buFontTx/>
              <a:buChar char="-"/>
            </a:pPr>
            <a:r>
              <a:rPr lang="es-ES" dirty="0"/>
              <a:t>Este análisis condujo a excluir las ciudades de Santa Coloma y Málaga del resto de análisis. Estas ciudades presentaban valores atípicos en dos de las variables que participaban en los factores seleccionados y acababan formando clúster únicos. </a:t>
            </a:r>
          </a:p>
          <a:p>
            <a:pPr marL="1085850" lvl="2" indent="-171450">
              <a:buFontTx/>
              <a:buChar char="-"/>
            </a:pPr>
            <a:r>
              <a:rPr lang="es-ES" dirty="0"/>
              <a:t>A nuestro juicio, no parecía estar justificado que estas ciudades formasen grupos aislados, por lo que decidimos descartarlas del análisis. </a:t>
            </a:r>
          </a:p>
          <a:p>
            <a:pPr marL="1085850" lvl="2" indent="-171450">
              <a:buFontTx/>
              <a:buChar char="-"/>
            </a:pPr>
            <a:endParaRPr lang="es-ES" dirty="0"/>
          </a:p>
          <a:p>
            <a:pPr marL="171450" lvl="0" indent="-171450">
              <a:buFontTx/>
              <a:buChar char="-"/>
            </a:pPr>
            <a:r>
              <a:rPr lang="es-ES" dirty="0"/>
              <a:t>Finalmente, se analizó la matriz de correlaciones entre pares de variables, observando que muchas presentaban correlaciones menores a 0,30, lo que podría alterar los resultados del análisis factorial. </a:t>
            </a:r>
          </a:p>
          <a:p>
            <a:pPr marL="628650" lvl="1" indent="-171450">
              <a:buFontTx/>
              <a:buChar char="-"/>
            </a:pPr>
            <a:r>
              <a:rPr lang="es-ES" dirty="0"/>
              <a:t>Sin embargo, el test de </a:t>
            </a:r>
            <a:r>
              <a:rPr lang="es-ES" dirty="0" err="1"/>
              <a:t>Kaiser</a:t>
            </a:r>
            <a:r>
              <a:rPr lang="es-ES" dirty="0"/>
              <a:t>-Meyer-Olkin utilizado para evaluar la adecuación de la muestra para el análisis factorial indicaba que esta era suficientemente </a:t>
            </a:r>
            <a:r>
              <a:rPr lang="es-ES" dirty="0" err="1"/>
              <a:t>adeciada</a:t>
            </a:r>
            <a:r>
              <a:rPr lang="es-ES" dirty="0"/>
              <a:t> para la factorización, por lo que continuamos el resto de análisis.</a:t>
            </a:r>
          </a:p>
          <a:p>
            <a:pPr marL="628650" lvl="1" indent="-171450">
              <a:buFontTx/>
              <a:buChar char="-"/>
            </a:pPr>
            <a:endParaRPr lang="es-ES" dirty="0"/>
          </a:p>
          <a:p>
            <a:pPr marL="171450" lvl="0" indent="-171450">
              <a:buFontTx/>
              <a:buChar char="-"/>
            </a:pPr>
            <a:endParaRPr lang="es-ES" dirty="0"/>
          </a:p>
        </p:txBody>
      </p:sp>
      <p:sp>
        <p:nvSpPr>
          <p:cNvPr id="4" name="Marcador de número de diapositiva 3"/>
          <p:cNvSpPr>
            <a:spLocks noGrp="1"/>
          </p:cNvSpPr>
          <p:nvPr>
            <p:ph type="sldNum" sz="quarter" idx="5"/>
          </p:nvPr>
        </p:nvSpPr>
        <p:spPr/>
        <p:txBody>
          <a:bodyPr/>
          <a:lstStyle/>
          <a:p>
            <a:fld id="{2AF147EC-B5CB-7B47-BBC9-98108AFB758B}" type="slidenum">
              <a:rPr lang="es-ES" smtClean="0"/>
              <a:t>9</a:t>
            </a:fld>
            <a:endParaRPr lang="es-ES"/>
          </a:p>
        </p:txBody>
      </p:sp>
    </p:spTree>
    <p:extLst>
      <p:ext uri="{BB962C8B-B14F-4D97-AF65-F5344CB8AC3E}">
        <p14:creationId xmlns:p14="http://schemas.microsoft.com/office/powerpoint/2010/main" val="20991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68C5D-C263-F647-A8A9-8FE506F91BE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39E2EBA-AEFA-B248-B4EA-9C5BC37201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861F899-BFE7-2E41-908E-1BC332D69124}"/>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8E84225C-DD87-5344-A22B-3B901F343C5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DDEB2F0-42C2-2840-8A22-D3AD6D624B52}"/>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42242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1CA0EC-B470-1845-A8FE-18A5332E867F}"/>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F1DFAFF-480B-F641-8F3F-285814F93DB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9EE560E-696A-BF40-BCF1-F078EB1B04AC}"/>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ADD8BBAC-ACD4-9B48-88E6-F2ADB02C7FB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2890E9-420C-7844-82B4-E3F672CFA7FD}"/>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960127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6040DD4-1C16-EB4D-B20B-FB576F4B1BB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0C0F867-0729-174E-A7B7-4F4D1C6560F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B8F5E14-044C-EB49-B80C-05DDBBBE9059}"/>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28CE303C-8926-F24F-B3D8-6D954C48D55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77CB015-E316-4C4E-809E-E0C7A5819020}"/>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12992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5378A4-613A-0F40-8560-8DCC0E5EC43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FC34DFD-DB41-F04C-B383-B242B165BDE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AD6A229-2FD8-F444-A21C-185323490585}"/>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02D3C130-E228-2747-A4E7-52D28E02E79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B4F14B2-7502-8244-841C-EAE0F12C1CFD}"/>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086286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33C0C1-68E5-2B40-9E76-63E61223663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70725A82-92F9-DF48-A098-BDE9398B65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9448365-962A-E143-A7CC-F146D4854E62}"/>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1D55AD9C-A83A-9547-9598-DD098332E78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63ABFB-8956-4F43-BDFB-2715F70328D7}"/>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55977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35C52C-3BDB-8342-9461-B3201CFF54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AE21E3E-E195-3943-8544-4335266317C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929FD11-E4B9-0846-B646-3A4D3DA9D92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CD13180-45A5-9C4D-B81A-8D1C5B8A8A31}"/>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6" name="Marcador de pie de página 5">
            <a:extLst>
              <a:ext uri="{FF2B5EF4-FFF2-40B4-BE49-F238E27FC236}">
                <a16:creationId xmlns:a16="http://schemas.microsoft.com/office/drawing/2014/main" id="{C71378BC-E1FF-3348-B298-124EF868B03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204AC29-1FF9-E54D-9BD9-18C02FE3E4E4}"/>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58430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DB782C-6679-2C44-8FFE-A28DDDB1AE2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ACFEAEC-8931-484A-B4F2-AD01B5E0C7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241DE72-49F2-B64E-967E-9ADFA771344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EF0C153-A27F-6D4D-A917-0103E2885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C7BA9F7-B793-2049-8931-2320148123D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9396EEB-2833-F041-8C87-F1243D20DF23}"/>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8" name="Marcador de pie de página 7">
            <a:extLst>
              <a:ext uri="{FF2B5EF4-FFF2-40B4-BE49-F238E27FC236}">
                <a16:creationId xmlns:a16="http://schemas.microsoft.com/office/drawing/2014/main" id="{BFF962F1-049E-6A41-8DAC-41C970BB532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96D84D-7C91-4F47-B5A4-7D5F3ED40723}"/>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29642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DD712-BA40-3340-A58C-7AEEA23481C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F0401FA-CA2C-C44C-BE6F-31CD909C28AD}"/>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4" name="Marcador de pie de página 3">
            <a:extLst>
              <a:ext uri="{FF2B5EF4-FFF2-40B4-BE49-F238E27FC236}">
                <a16:creationId xmlns:a16="http://schemas.microsoft.com/office/drawing/2014/main" id="{AEC6D4C4-0534-1843-8520-E7BD427458E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CF1C0440-2FDC-B948-92D4-0BE8AA0B2851}"/>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49674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EFEF4CD-607E-B444-9DA5-AF64F6B6C859}"/>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3" name="Marcador de pie de página 2">
            <a:extLst>
              <a:ext uri="{FF2B5EF4-FFF2-40B4-BE49-F238E27FC236}">
                <a16:creationId xmlns:a16="http://schemas.microsoft.com/office/drawing/2014/main" id="{0E30D1C0-D0AF-BB46-B1EF-DD12A65F037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BF876C4-3FF8-244D-8731-AF19C828BB6B}"/>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369296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93486-23BE-1D42-9144-3F476AB228F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160A47-C945-FD4A-B2BC-6C0C6A0D2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43D5246B-E943-724F-8BB2-0D6F6DCBF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82FC563-23C4-0D45-8629-E4900F32F574}"/>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6" name="Marcador de pie de página 5">
            <a:extLst>
              <a:ext uri="{FF2B5EF4-FFF2-40B4-BE49-F238E27FC236}">
                <a16:creationId xmlns:a16="http://schemas.microsoft.com/office/drawing/2014/main" id="{F97033D9-B603-B544-AFA4-9AF6C2CC3DE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95D8C29-D6ED-804A-AC53-2AB5608C4459}"/>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2163578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0DAB0-8565-614E-B8ED-927244BACB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F541994-052F-604E-AA26-5E7E6331DA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29FF32B4-C86B-4F49-BDD2-5688F9146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1749D17-E522-3F4D-9ED6-A7929397CA2E}"/>
              </a:ext>
            </a:extLst>
          </p:cNvPr>
          <p:cNvSpPr>
            <a:spLocks noGrp="1"/>
          </p:cNvSpPr>
          <p:nvPr>
            <p:ph type="dt" sz="half" idx="10"/>
          </p:nvPr>
        </p:nvSpPr>
        <p:spPr/>
        <p:txBody>
          <a:bodyPr/>
          <a:lstStyle/>
          <a:p>
            <a:fld id="{7BAD9BE3-EEA3-6041-B550-DA41121A830D}" type="datetimeFigureOut">
              <a:rPr lang="es-ES" smtClean="0"/>
              <a:t>13/7/22</a:t>
            </a:fld>
            <a:endParaRPr lang="es-ES"/>
          </a:p>
        </p:txBody>
      </p:sp>
      <p:sp>
        <p:nvSpPr>
          <p:cNvPr id="6" name="Marcador de pie de página 5">
            <a:extLst>
              <a:ext uri="{FF2B5EF4-FFF2-40B4-BE49-F238E27FC236}">
                <a16:creationId xmlns:a16="http://schemas.microsoft.com/office/drawing/2014/main" id="{D5488636-2CA5-DD4D-B4EC-D081A3FC4C4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7895EBF-84EC-3B45-840E-13011E310E55}"/>
              </a:ext>
            </a:extLst>
          </p:cNvPr>
          <p:cNvSpPr>
            <a:spLocks noGrp="1"/>
          </p:cNvSpPr>
          <p:nvPr>
            <p:ph type="sldNum" sz="quarter" idx="12"/>
          </p:nvPr>
        </p:nvSpPr>
        <p:spPr/>
        <p:txBody>
          <a:bodyPr/>
          <a:lstStyle/>
          <a:p>
            <a:fld id="{228DCC1A-7920-E74E-9ACD-E193B5BAB0DC}" type="slidenum">
              <a:rPr lang="es-ES" smtClean="0"/>
              <a:t>‹Nº›</a:t>
            </a:fld>
            <a:endParaRPr lang="es-ES"/>
          </a:p>
        </p:txBody>
      </p:sp>
    </p:spTree>
    <p:extLst>
      <p:ext uri="{BB962C8B-B14F-4D97-AF65-F5344CB8AC3E}">
        <p14:creationId xmlns:p14="http://schemas.microsoft.com/office/powerpoint/2010/main" val="2666854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2891641-3B6D-5947-8AB5-9215B5273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38F3BD3-9E91-D644-B697-611C3C06B7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F16D2FC-7D17-414A-8FA9-50423A931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AD9BE3-EEA3-6041-B550-DA41121A830D}" type="datetimeFigureOut">
              <a:rPr lang="es-ES" smtClean="0"/>
              <a:t>13/7/22</a:t>
            </a:fld>
            <a:endParaRPr lang="es-ES"/>
          </a:p>
        </p:txBody>
      </p:sp>
      <p:sp>
        <p:nvSpPr>
          <p:cNvPr id="5" name="Marcador de pie de página 4">
            <a:extLst>
              <a:ext uri="{FF2B5EF4-FFF2-40B4-BE49-F238E27FC236}">
                <a16:creationId xmlns:a16="http://schemas.microsoft.com/office/drawing/2014/main" id="{2D35E693-97E7-1241-B5D7-528571A6D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52F4BEC-66FE-964F-840E-703C9488E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DCC1A-7920-E74E-9ACD-E193B5BAB0DC}" type="slidenum">
              <a:rPr lang="es-ES" smtClean="0"/>
              <a:t>‹Nº›</a:t>
            </a:fld>
            <a:endParaRPr lang="es-ES"/>
          </a:p>
        </p:txBody>
      </p:sp>
    </p:spTree>
    <p:extLst>
      <p:ext uri="{BB962C8B-B14F-4D97-AF65-F5344CB8AC3E}">
        <p14:creationId xmlns:p14="http://schemas.microsoft.com/office/powerpoint/2010/main" val="105471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2_C65CE58E.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3_985823DE.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8_1830AB0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9_DFF39140.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AFEB7-BB57-BB40-B093-860FD2DA24A6}"/>
              </a:ext>
            </a:extLst>
          </p:cNvPr>
          <p:cNvSpPr>
            <a:spLocks noGrp="1"/>
          </p:cNvSpPr>
          <p:nvPr>
            <p:ph type="title"/>
          </p:nvPr>
        </p:nvSpPr>
        <p:spPr>
          <a:xfrm>
            <a:off x="838200" y="569941"/>
            <a:ext cx="10091057" cy="1325563"/>
          </a:xfrm>
        </p:spPr>
        <p:txBody>
          <a:bodyPr>
            <a:normAutofit/>
          </a:bodyPr>
          <a:lstStyle/>
          <a:p>
            <a:pPr algn="just"/>
            <a:r>
              <a:rPr lang="es-ES" dirty="0">
                <a:latin typeface="Times New Roman" panose="02020603050405020304" pitchFamily="18" charset="0"/>
                <a:cs typeface="Times New Roman" panose="02020603050405020304" pitchFamily="18" charset="0"/>
              </a:rPr>
              <a:t>Clasificación de las ciudades españolas en función de la ocupación urbana parcelaria</a:t>
            </a:r>
          </a:p>
        </p:txBody>
      </p:sp>
      <p:pic>
        <p:nvPicPr>
          <p:cNvPr id="4" name="Marcador de contenido 3">
            <a:extLst>
              <a:ext uri="{FF2B5EF4-FFF2-40B4-BE49-F238E27FC236}">
                <a16:creationId xmlns:a16="http://schemas.microsoft.com/office/drawing/2014/main" id="{6FF306B9-E239-AB41-851D-54ECC77D6461}"/>
              </a:ext>
            </a:extLst>
          </p:cNvPr>
          <p:cNvPicPr>
            <a:picLocks noGrp="1" noChangeAspect="1"/>
          </p:cNvPicPr>
          <p:nvPr>
            <p:ph idx="1"/>
          </p:nvPr>
        </p:nvPicPr>
        <p:blipFill>
          <a:blip r:embed="rId3"/>
          <a:stretch>
            <a:fillRect/>
          </a:stretch>
        </p:blipFill>
        <p:spPr>
          <a:xfrm>
            <a:off x="2645228" y="2341252"/>
            <a:ext cx="6477000" cy="1020657"/>
          </a:xfrm>
          <a:prstGeom prst="rect">
            <a:avLst/>
          </a:prstGeom>
        </p:spPr>
      </p:pic>
      <p:sp>
        <p:nvSpPr>
          <p:cNvPr id="6" name="CuadroTexto 5">
            <a:extLst>
              <a:ext uri="{FF2B5EF4-FFF2-40B4-BE49-F238E27FC236}">
                <a16:creationId xmlns:a16="http://schemas.microsoft.com/office/drawing/2014/main" id="{9E2F9322-2002-3242-B5A5-A92C806C221C}"/>
              </a:ext>
            </a:extLst>
          </p:cNvPr>
          <p:cNvSpPr txBox="1"/>
          <p:nvPr/>
        </p:nvSpPr>
        <p:spPr>
          <a:xfrm>
            <a:off x="4114800" y="4162843"/>
            <a:ext cx="3962400" cy="369332"/>
          </a:xfrm>
          <a:prstGeom prst="rect">
            <a:avLst/>
          </a:prstGeom>
          <a:noFill/>
        </p:spPr>
        <p:txBody>
          <a:bodyPr wrap="square" rtlCol="0">
            <a:spAutoFit/>
          </a:bodyPr>
          <a:lstStyle/>
          <a:p>
            <a:r>
              <a:rPr lang="es-ES" dirty="0">
                <a:solidFill>
                  <a:schemeClr val="accent1">
                    <a:lumMod val="75000"/>
                  </a:schemeClr>
                </a:solidFill>
                <a:latin typeface="Times New Roman" panose="02020603050405020304" pitchFamily="18" charset="0"/>
                <a:cs typeface="Times New Roman" panose="02020603050405020304" pitchFamily="18" charset="0"/>
              </a:rPr>
              <a:t>Presentación del Trabajo Final de Máster</a:t>
            </a:r>
          </a:p>
        </p:txBody>
      </p:sp>
      <p:sp>
        <p:nvSpPr>
          <p:cNvPr id="7" name="CuadroTexto 6">
            <a:extLst>
              <a:ext uri="{FF2B5EF4-FFF2-40B4-BE49-F238E27FC236}">
                <a16:creationId xmlns:a16="http://schemas.microsoft.com/office/drawing/2014/main" id="{0FD9B944-A68C-0242-85F0-2F25A4C1ACC0}"/>
              </a:ext>
            </a:extLst>
          </p:cNvPr>
          <p:cNvSpPr txBox="1"/>
          <p:nvPr/>
        </p:nvSpPr>
        <p:spPr>
          <a:xfrm>
            <a:off x="838199" y="4942426"/>
            <a:ext cx="3062514" cy="646331"/>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Autor: </a:t>
            </a:r>
          </a:p>
          <a:p>
            <a:r>
              <a:rPr lang="es-ES" dirty="0">
                <a:latin typeface="Times New Roman" panose="02020603050405020304" pitchFamily="18" charset="0"/>
                <a:cs typeface="Times New Roman" panose="02020603050405020304" pitchFamily="18" charset="0"/>
              </a:rPr>
              <a:t>D. Marcos Cambas Muñoz</a:t>
            </a:r>
          </a:p>
        </p:txBody>
      </p:sp>
      <p:sp>
        <p:nvSpPr>
          <p:cNvPr id="9" name="CuadroTexto 8">
            <a:extLst>
              <a:ext uri="{FF2B5EF4-FFF2-40B4-BE49-F238E27FC236}">
                <a16:creationId xmlns:a16="http://schemas.microsoft.com/office/drawing/2014/main" id="{5C3611A3-0F8A-3C4D-B1F4-889E5A1CFF19}"/>
              </a:ext>
            </a:extLst>
          </p:cNvPr>
          <p:cNvSpPr txBox="1"/>
          <p:nvPr/>
        </p:nvSpPr>
        <p:spPr>
          <a:xfrm>
            <a:off x="8225974" y="4942426"/>
            <a:ext cx="3358243" cy="923330"/>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Directores: </a:t>
            </a:r>
          </a:p>
          <a:p>
            <a:r>
              <a:rPr lang="es-ES" dirty="0">
                <a:latin typeface="Times New Roman" panose="02020603050405020304" pitchFamily="18" charset="0"/>
                <a:cs typeface="Times New Roman" panose="02020603050405020304" pitchFamily="18" charset="0"/>
              </a:rPr>
              <a:t>Dr. Francisco Aguilera Benavente</a:t>
            </a:r>
          </a:p>
          <a:p>
            <a:r>
              <a:rPr lang="es-ES" dirty="0">
                <a:latin typeface="Times New Roman" panose="02020603050405020304" pitchFamily="18" charset="0"/>
                <a:cs typeface="Times New Roman" panose="02020603050405020304" pitchFamily="18" charset="0"/>
              </a:rPr>
              <a:t>D. Cristian Vergara Fernández</a:t>
            </a:r>
          </a:p>
        </p:txBody>
      </p:sp>
      <p:sp>
        <p:nvSpPr>
          <p:cNvPr id="10" name="CuadroTexto 9">
            <a:extLst>
              <a:ext uri="{FF2B5EF4-FFF2-40B4-BE49-F238E27FC236}">
                <a16:creationId xmlns:a16="http://schemas.microsoft.com/office/drawing/2014/main" id="{5126293B-4D27-B440-939D-2E3A2BF13E54}"/>
              </a:ext>
            </a:extLst>
          </p:cNvPr>
          <p:cNvSpPr txBox="1"/>
          <p:nvPr/>
        </p:nvSpPr>
        <p:spPr>
          <a:xfrm>
            <a:off x="1922690" y="3576824"/>
            <a:ext cx="8346620" cy="461665"/>
          </a:xfrm>
          <a:prstGeom prst="rect">
            <a:avLst/>
          </a:prstGeom>
          <a:noFill/>
        </p:spPr>
        <p:txBody>
          <a:bodyPr wrap="square" rtlCol="0">
            <a:spAutoFit/>
          </a:bodyPr>
          <a:lstStyle/>
          <a:p>
            <a:r>
              <a:rPr lang="es-ES" sz="2400" dirty="0">
                <a:solidFill>
                  <a:schemeClr val="accent1">
                    <a:lumMod val="75000"/>
                  </a:schemeClr>
                </a:solidFill>
                <a:latin typeface="Times New Roman" panose="02020603050405020304" pitchFamily="18" charset="0"/>
                <a:cs typeface="Times New Roman" panose="02020603050405020304" pitchFamily="18" charset="0"/>
              </a:rPr>
              <a:t>Máster Universitario en Tecnologías de la Información Geográfica</a:t>
            </a:r>
          </a:p>
        </p:txBody>
      </p:sp>
    </p:spTree>
    <p:extLst>
      <p:ext uri="{BB962C8B-B14F-4D97-AF65-F5344CB8AC3E}">
        <p14:creationId xmlns:p14="http://schemas.microsoft.com/office/powerpoint/2010/main" val="178211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p:txBody>
          <a:bodyPr/>
          <a:lstStyle/>
          <a:p>
            <a:pPr algn="ctr"/>
            <a:r>
              <a:rPr lang="es-ES" b="1" dirty="0"/>
              <a:t>3b. Resultados: Análisis Factorial</a:t>
            </a:r>
          </a:p>
        </p:txBody>
      </p:sp>
      <p:sp>
        <p:nvSpPr>
          <p:cNvPr id="4" name="Marcador de contenido 3">
            <a:extLst>
              <a:ext uri="{FF2B5EF4-FFF2-40B4-BE49-F238E27FC236}">
                <a16:creationId xmlns:a16="http://schemas.microsoft.com/office/drawing/2014/main" id="{79A15E0E-930C-C949-ACA7-A6C5B6EC215C}"/>
              </a:ext>
            </a:extLst>
          </p:cNvPr>
          <p:cNvSpPr>
            <a:spLocks noGrp="1"/>
          </p:cNvSpPr>
          <p:nvPr>
            <p:ph idx="1"/>
          </p:nvPr>
        </p:nvSpPr>
        <p:spPr>
          <a:xfrm>
            <a:off x="388256" y="1787978"/>
            <a:ext cx="6027058" cy="4226832"/>
          </a:xfrm>
        </p:spPr>
        <p:txBody>
          <a:bodyPr>
            <a:normAutofit/>
          </a:bodyPr>
          <a:lstStyle/>
          <a:p>
            <a:pPr marL="0" indent="0">
              <a:buNone/>
            </a:pPr>
            <a:r>
              <a:rPr lang="es-ES" sz="2000" dirty="0"/>
              <a:t>Método de extracción y rotación: </a:t>
            </a:r>
            <a:r>
              <a:rPr lang="es-ES" sz="2000" dirty="0" err="1"/>
              <a:t>Minres</a:t>
            </a:r>
            <a:r>
              <a:rPr lang="es-ES" sz="2000" dirty="0"/>
              <a:t>; Promax</a:t>
            </a:r>
          </a:p>
          <a:p>
            <a:pPr marL="0" indent="0">
              <a:buNone/>
            </a:pPr>
            <a:r>
              <a:rPr lang="es-ES" sz="2000" dirty="0"/>
              <a:t>Umbral de carga: 0,40</a:t>
            </a:r>
          </a:p>
          <a:p>
            <a:pPr marL="0" indent="0">
              <a:buNone/>
            </a:pPr>
            <a:endParaRPr lang="es-ES" sz="2000" dirty="0"/>
          </a:p>
          <a:p>
            <a:r>
              <a:rPr lang="es-ES" sz="2000" dirty="0"/>
              <a:t>Factor 1: Usos asociados a la ciudad compacta</a:t>
            </a:r>
          </a:p>
          <a:p>
            <a:r>
              <a:rPr lang="es-ES" sz="2000" dirty="0"/>
              <a:t>Factor 2: Asociado a actividades del sector terciario</a:t>
            </a:r>
          </a:p>
          <a:p>
            <a:r>
              <a:rPr lang="es-ES" sz="2000" dirty="0"/>
              <a:t>Factor 3: Asociado a actividades del sector secundario</a:t>
            </a:r>
          </a:p>
        </p:txBody>
      </p:sp>
      <p:pic>
        <p:nvPicPr>
          <p:cNvPr id="5" name="Imagen 4">
            <a:extLst>
              <a:ext uri="{FF2B5EF4-FFF2-40B4-BE49-F238E27FC236}">
                <a16:creationId xmlns:a16="http://schemas.microsoft.com/office/drawing/2014/main" id="{25E67B9B-98B1-0B40-833C-FDC52D5B07BB}"/>
              </a:ext>
            </a:extLst>
          </p:cNvPr>
          <p:cNvPicPr>
            <a:picLocks noChangeAspect="1"/>
          </p:cNvPicPr>
          <p:nvPr/>
        </p:nvPicPr>
        <p:blipFill>
          <a:blip r:embed="rId3"/>
          <a:stretch>
            <a:fillRect/>
          </a:stretch>
        </p:blipFill>
        <p:spPr>
          <a:xfrm>
            <a:off x="6415314" y="1787978"/>
            <a:ext cx="5605974" cy="3282043"/>
          </a:xfrm>
          <a:prstGeom prst="rect">
            <a:avLst/>
          </a:prstGeom>
        </p:spPr>
      </p:pic>
      <p:sp>
        <p:nvSpPr>
          <p:cNvPr id="6" name="CuadroTexto 5">
            <a:extLst>
              <a:ext uri="{FF2B5EF4-FFF2-40B4-BE49-F238E27FC236}">
                <a16:creationId xmlns:a16="http://schemas.microsoft.com/office/drawing/2014/main" id="{B346998E-E236-6A41-9DCE-8A08E1A2B6BE}"/>
              </a:ext>
            </a:extLst>
          </p:cNvPr>
          <p:cNvSpPr txBox="1"/>
          <p:nvPr/>
        </p:nvSpPr>
        <p:spPr>
          <a:xfrm>
            <a:off x="6415314" y="5070021"/>
            <a:ext cx="4717143" cy="276999"/>
          </a:xfrm>
          <a:prstGeom prst="rect">
            <a:avLst/>
          </a:prstGeom>
          <a:noFill/>
        </p:spPr>
        <p:txBody>
          <a:bodyPr wrap="square" rtlCol="0">
            <a:spAutoFit/>
          </a:bodyPr>
          <a:lstStyle/>
          <a:p>
            <a:r>
              <a:rPr lang="es-ES" sz="1200" dirty="0"/>
              <a:t>Figura 5: Resultados del modelo con 3 factores</a:t>
            </a:r>
          </a:p>
        </p:txBody>
      </p:sp>
    </p:spTree>
    <p:extLst>
      <p:ext uri="{BB962C8B-B14F-4D97-AF65-F5344CB8AC3E}">
        <p14:creationId xmlns:p14="http://schemas.microsoft.com/office/powerpoint/2010/main" val="360880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p:txBody>
          <a:bodyPr/>
          <a:lstStyle/>
          <a:p>
            <a:pPr algn="ctr"/>
            <a:r>
              <a:rPr lang="es-ES" b="1" dirty="0"/>
              <a:t>3c. Resultados: Análisis de Conglomerados</a:t>
            </a:r>
            <a:endParaRPr lang="es-ES" dirty="0"/>
          </a:p>
        </p:txBody>
      </p:sp>
      <p:sp>
        <p:nvSpPr>
          <p:cNvPr id="4" name="Marcador de contenido 3">
            <a:extLst>
              <a:ext uri="{FF2B5EF4-FFF2-40B4-BE49-F238E27FC236}">
                <a16:creationId xmlns:a16="http://schemas.microsoft.com/office/drawing/2014/main" id="{5A9DE902-E062-7942-AC36-88490BEAA776}"/>
              </a:ext>
            </a:extLst>
          </p:cNvPr>
          <p:cNvSpPr>
            <a:spLocks noGrp="1"/>
          </p:cNvSpPr>
          <p:nvPr>
            <p:ph idx="1"/>
          </p:nvPr>
        </p:nvSpPr>
        <p:spPr/>
        <p:txBody>
          <a:bodyPr/>
          <a:lstStyle/>
          <a:p>
            <a:r>
              <a:rPr lang="es-ES" dirty="0"/>
              <a:t>5 grupos</a:t>
            </a:r>
          </a:p>
          <a:p>
            <a:pPr marL="0" indent="0">
              <a:buNone/>
            </a:pPr>
            <a:endParaRPr lang="es-ES" dirty="0"/>
          </a:p>
        </p:txBody>
      </p:sp>
      <p:pic>
        <p:nvPicPr>
          <p:cNvPr id="10" name="Imagen 9">
            <a:extLst>
              <a:ext uri="{FF2B5EF4-FFF2-40B4-BE49-F238E27FC236}">
                <a16:creationId xmlns:a16="http://schemas.microsoft.com/office/drawing/2014/main" id="{02DE4BE9-DE67-C84C-9587-BF9AB0F2D98E}"/>
              </a:ext>
            </a:extLst>
          </p:cNvPr>
          <p:cNvPicPr>
            <a:picLocks noChangeAspect="1"/>
          </p:cNvPicPr>
          <p:nvPr/>
        </p:nvPicPr>
        <p:blipFill>
          <a:blip r:embed="rId3"/>
          <a:stretch>
            <a:fillRect/>
          </a:stretch>
        </p:blipFill>
        <p:spPr>
          <a:xfrm>
            <a:off x="6977743" y="2036763"/>
            <a:ext cx="4521200" cy="4140200"/>
          </a:xfrm>
          <a:prstGeom prst="rect">
            <a:avLst/>
          </a:prstGeom>
        </p:spPr>
      </p:pic>
      <p:pic>
        <p:nvPicPr>
          <p:cNvPr id="11" name="Imagen 10">
            <a:extLst>
              <a:ext uri="{FF2B5EF4-FFF2-40B4-BE49-F238E27FC236}">
                <a16:creationId xmlns:a16="http://schemas.microsoft.com/office/drawing/2014/main" id="{95849ABC-2F0B-EF45-A3F0-74235D7A630B}"/>
              </a:ext>
            </a:extLst>
          </p:cNvPr>
          <p:cNvPicPr>
            <a:picLocks noChangeAspect="1"/>
          </p:cNvPicPr>
          <p:nvPr/>
        </p:nvPicPr>
        <p:blipFill>
          <a:blip r:embed="rId4"/>
          <a:stretch>
            <a:fillRect/>
          </a:stretch>
        </p:blipFill>
        <p:spPr>
          <a:xfrm>
            <a:off x="565697" y="2594315"/>
            <a:ext cx="5962103" cy="3408136"/>
          </a:xfrm>
          <a:prstGeom prst="rect">
            <a:avLst/>
          </a:prstGeom>
        </p:spPr>
      </p:pic>
      <p:sp>
        <p:nvSpPr>
          <p:cNvPr id="12" name="CuadroTexto 11">
            <a:extLst>
              <a:ext uri="{FF2B5EF4-FFF2-40B4-BE49-F238E27FC236}">
                <a16:creationId xmlns:a16="http://schemas.microsoft.com/office/drawing/2014/main" id="{1A2DFF0D-1B8A-B74B-A719-D453B83A282E}"/>
              </a:ext>
            </a:extLst>
          </p:cNvPr>
          <p:cNvSpPr txBox="1"/>
          <p:nvPr/>
        </p:nvSpPr>
        <p:spPr>
          <a:xfrm>
            <a:off x="693057" y="6125720"/>
            <a:ext cx="4938486" cy="276999"/>
          </a:xfrm>
          <a:prstGeom prst="rect">
            <a:avLst/>
          </a:prstGeom>
          <a:noFill/>
        </p:spPr>
        <p:txBody>
          <a:bodyPr wrap="square" rtlCol="0">
            <a:spAutoFit/>
          </a:bodyPr>
          <a:lstStyle/>
          <a:p>
            <a:r>
              <a:rPr lang="es-ES" sz="1200" dirty="0"/>
              <a:t>Figura 6: Puntuación de los grupos en los factores</a:t>
            </a:r>
          </a:p>
        </p:txBody>
      </p:sp>
      <p:sp>
        <p:nvSpPr>
          <p:cNvPr id="13" name="CuadroTexto 12">
            <a:extLst>
              <a:ext uri="{FF2B5EF4-FFF2-40B4-BE49-F238E27FC236}">
                <a16:creationId xmlns:a16="http://schemas.microsoft.com/office/drawing/2014/main" id="{1E2F124E-13EF-9C4C-B846-12A3DA7C471B}"/>
              </a:ext>
            </a:extLst>
          </p:cNvPr>
          <p:cNvSpPr txBox="1"/>
          <p:nvPr/>
        </p:nvSpPr>
        <p:spPr>
          <a:xfrm>
            <a:off x="7117443" y="6125720"/>
            <a:ext cx="4938486" cy="276999"/>
          </a:xfrm>
          <a:prstGeom prst="rect">
            <a:avLst/>
          </a:prstGeom>
          <a:noFill/>
        </p:spPr>
        <p:txBody>
          <a:bodyPr wrap="square" rtlCol="0">
            <a:spAutoFit/>
          </a:bodyPr>
          <a:lstStyle/>
          <a:p>
            <a:r>
              <a:rPr lang="es-ES" sz="1200" dirty="0"/>
              <a:t>Figura 7: Distribución de las ciudades en los distintos grupos</a:t>
            </a:r>
          </a:p>
        </p:txBody>
      </p:sp>
    </p:spTree>
    <p:extLst>
      <p:ext uri="{BB962C8B-B14F-4D97-AF65-F5344CB8AC3E}">
        <p14:creationId xmlns:p14="http://schemas.microsoft.com/office/powerpoint/2010/main" val="293728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30A4-91BD-AE41-A037-453B519D8D86}"/>
              </a:ext>
            </a:extLst>
          </p:cNvPr>
          <p:cNvSpPr>
            <a:spLocks noGrp="1"/>
          </p:cNvSpPr>
          <p:nvPr>
            <p:ph type="title"/>
          </p:nvPr>
        </p:nvSpPr>
        <p:spPr/>
        <p:txBody>
          <a:bodyPr/>
          <a:lstStyle/>
          <a:p>
            <a:pPr algn="ctr"/>
            <a:r>
              <a:rPr lang="es-ES" b="1" dirty="0"/>
              <a:t>Grupo 1: Ciudades Postindustriales</a:t>
            </a:r>
          </a:p>
        </p:txBody>
      </p:sp>
      <p:sp>
        <p:nvSpPr>
          <p:cNvPr id="3" name="Marcador de contenido 2">
            <a:extLst>
              <a:ext uri="{FF2B5EF4-FFF2-40B4-BE49-F238E27FC236}">
                <a16:creationId xmlns:a16="http://schemas.microsoft.com/office/drawing/2014/main" id="{99471C4A-ACDD-A34E-9654-64E0AC1943E9}"/>
              </a:ext>
            </a:extLst>
          </p:cNvPr>
          <p:cNvSpPr>
            <a:spLocks noGrp="1"/>
          </p:cNvSpPr>
          <p:nvPr>
            <p:ph idx="1"/>
          </p:nvPr>
        </p:nvSpPr>
        <p:spPr>
          <a:xfrm>
            <a:off x="838200" y="1480457"/>
            <a:ext cx="10515600" cy="4696506"/>
          </a:xfrm>
        </p:spPr>
        <p:txBody>
          <a:bodyPr/>
          <a:lstStyle/>
          <a:p>
            <a:r>
              <a:rPr lang="es-ES" sz="2400" dirty="0"/>
              <a:t>Ciudades muy compactas</a:t>
            </a:r>
          </a:p>
          <a:p>
            <a:r>
              <a:rPr lang="es-ES" sz="2400" dirty="0"/>
              <a:t>Alta presencia de actividades del sector terciario</a:t>
            </a:r>
          </a:p>
          <a:p>
            <a:r>
              <a:rPr lang="es-ES" sz="2400" dirty="0"/>
              <a:t>Baja presencia de actividades del sector secundario</a:t>
            </a:r>
          </a:p>
          <a:p>
            <a:pPr marL="0" indent="0">
              <a:buNone/>
            </a:pPr>
            <a:endParaRPr lang="es-ES" dirty="0"/>
          </a:p>
        </p:txBody>
      </p:sp>
      <p:pic>
        <p:nvPicPr>
          <p:cNvPr id="4" name="Imagen 3">
            <a:extLst>
              <a:ext uri="{FF2B5EF4-FFF2-40B4-BE49-F238E27FC236}">
                <a16:creationId xmlns:a16="http://schemas.microsoft.com/office/drawing/2014/main" id="{D954D365-8CC1-0243-9121-DDDB72083099}"/>
              </a:ext>
            </a:extLst>
          </p:cNvPr>
          <p:cNvPicPr>
            <a:picLocks noChangeAspect="1"/>
          </p:cNvPicPr>
          <p:nvPr/>
        </p:nvPicPr>
        <p:blipFill>
          <a:blip r:embed="rId4"/>
          <a:stretch>
            <a:fillRect/>
          </a:stretch>
        </p:blipFill>
        <p:spPr>
          <a:xfrm>
            <a:off x="2608943" y="3028908"/>
            <a:ext cx="6974114" cy="3304595"/>
          </a:xfrm>
          <a:prstGeom prst="rect">
            <a:avLst/>
          </a:prstGeom>
        </p:spPr>
      </p:pic>
      <p:sp>
        <p:nvSpPr>
          <p:cNvPr id="5" name="CuadroTexto 4">
            <a:extLst>
              <a:ext uri="{FF2B5EF4-FFF2-40B4-BE49-F238E27FC236}">
                <a16:creationId xmlns:a16="http://schemas.microsoft.com/office/drawing/2014/main" id="{EBF792D5-DF4B-9447-801D-A5917E1ABBBD}"/>
              </a:ext>
            </a:extLst>
          </p:cNvPr>
          <p:cNvSpPr txBox="1"/>
          <p:nvPr/>
        </p:nvSpPr>
        <p:spPr>
          <a:xfrm>
            <a:off x="2608943" y="6333503"/>
            <a:ext cx="6974114" cy="276999"/>
          </a:xfrm>
          <a:prstGeom prst="rect">
            <a:avLst/>
          </a:prstGeom>
          <a:noFill/>
        </p:spPr>
        <p:txBody>
          <a:bodyPr wrap="square" rtlCol="0">
            <a:spAutoFit/>
          </a:bodyPr>
          <a:lstStyle/>
          <a:p>
            <a:r>
              <a:rPr lang="es-ES" sz="1200" dirty="0"/>
              <a:t>Figura 8: Composición del suelo urbano de la ciudad de Barcelona y su distribución en los factores</a:t>
            </a:r>
          </a:p>
        </p:txBody>
      </p:sp>
    </p:spTree>
    <p:extLst>
      <p:ext uri="{BB962C8B-B14F-4D97-AF65-F5344CB8AC3E}">
        <p14:creationId xmlns:p14="http://schemas.microsoft.com/office/powerpoint/2010/main" val="332797684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30A4-91BD-AE41-A037-453B519D8D86}"/>
              </a:ext>
            </a:extLst>
          </p:cNvPr>
          <p:cNvSpPr>
            <a:spLocks noGrp="1"/>
          </p:cNvSpPr>
          <p:nvPr>
            <p:ph type="title"/>
          </p:nvPr>
        </p:nvSpPr>
        <p:spPr>
          <a:xfrm>
            <a:off x="838200" y="365126"/>
            <a:ext cx="10515600" cy="958792"/>
          </a:xfrm>
        </p:spPr>
        <p:txBody>
          <a:bodyPr>
            <a:normAutofit fontScale="90000"/>
          </a:bodyPr>
          <a:lstStyle/>
          <a:p>
            <a:pPr algn="ctr"/>
            <a:r>
              <a:rPr lang="es-ES" b="1" dirty="0"/>
              <a:t>Grupo 2: Ciudades de Alta actividad económica y Dispersas</a:t>
            </a:r>
          </a:p>
        </p:txBody>
      </p:sp>
      <p:sp>
        <p:nvSpPr>
          <p:cNvPr id="3" name="Marcador de contenido 2">
            <a:extLst>
              <a:ext uri="{FF2B5EF4-FFF2-40B4-BE49-F238E27FC236}">
                <a16:creationId xmlns:a16="http://schemas.microsoft.com/office/drawing/2014/main" id="{99471C4A-ACDD-A34E-9654-64E0AC1943E9}"/>
              </a:ext>
            </a:extLst>
          </p:cNvPr>
          <p:cNvSpPr>
            <a:spLocks noGrp="1"/>
          </p:cNvSpPr>
          <p:nvPr>
            <p:ph idx="1"/>
          </p:nvPr>
        </p:nvSpPr>
        <p:spPr>
          <a:xfrm>
            <a:off x="838200" y="1480457"/>
            <a:ext cx="10515600" cy="4696506"/>
          </a:xfrm>
        </p:spPr>
        <p:txBody>
          <a:bodyPr/>
          <a:lstStyle/>
          <a:p>
            <a:r>
              <a:rPr lang="es-ES" sz="2400" dirty="0"/>
              <a:t>Ciudades poco compactas</a:t>
            </a:r>
          </a:p>
          <a:p>
            <a:r>
              <a:rPr lang="es-ES" sz="2400" dirty="0"/>
              <a:t>Alta presencia de actividades del sector terciario</a:t>
            </a:r>
          </a:p>
          <a:p>
            <a:r>
              <a:rPr lang="es-ES" sz="2400" dirty="0"/>
              <a:t>Alta presencia de actividades del sector secundario</a:t>
            </a:r>
          </a:p>
          <a:p>
            <a:pPr marL="0" indent="0">
              <a:buNone/>
            </a:pPr>
            <a:endParaRPr lang="es-ES" dirty="0"/>
          </a:p>
        </p:txBody>
      </p:sp>
      <p:pic>
        <p:nvPicPr>
          <p:cNvPr id="4" name="Imagen 3">
            <a:extLst>
              <a:ext uri="{FF2B5EF4-FFF2-40B4-BE49-F238E27FC236}">
                <a16:creationId xmlns:a16="http://schemas.microsoft.com/office/drawing/2014/main" id="{D954D365-8CC1-0243-9121-DDDB72083099}"/>
              </a:ext>
            </a:extLst>
          </p:cNvPr>
          <p:cNvPicPr>
            <a:picLocks noChangeAspect="1"/>
          </p:cNvPicPr>
          <p:nvPr/>
        </p:nvPicPr>
        <p:blipFill>
          <a:blip r:embed="rId4"/>
          <a:srcRect/>
          <a:stretch/>
        </p:blipFill>
        <p:spPr>
          <a:xfrm>
            <a:off x="2608943" y="3028908"/>
            <a:ext cx="6974114" cy="3304594"/>
          </a:xfrm>
          <a:prstGeom prst="rect">
            <a:avLst/>
          </a:prstGeom>
        </p:spPr>
      </p:pic>
      <p:sp>
        <p:nvSpPr>
          <p:cNvPr id="5" name="CuadroTexto 4">
            <a:extLst>
              <a:ext uri="{FF2B5EF4-FFF2-40B4-BE49-F238E27FC236}">
                <a16:creationId xmlns:a16="http://schemas.microsoft.com/office/drawing/2014/main" id="{EBF792D5-DF4B-9447-801D-A5917E1ABBBD}"/>
              </a:ext>
            </a:extLst>
          </p:cNvPr>
          <p:cNvSpPr txBox="1"/>
          <p:nvPr/>
        </p:nvSpPr>
        <p:spPr>
          <a:xfrm>
            <a:off x="2608943" y="6333503"/>
            <a:ext cx="6974114" cy="276999"/>
          </a:xfrm>
          <a:prstGeom prst="rect">
            <a:avLst/>
          </a:prstGeom>
          <a:noFill/>
        </p:spPr>
        <p:txBody>
          <a:bodyPr wrap="square" rtlCol="0">
            <a:spAutoFit/>
          </a:bodyPr>
          <a:lstStyle/>
          <a:p>
            <a:r>
              <a:rPr lang="es-ES" sz="1200" dirty="0"/>
              <a:t>Figura 9: Composición del suelo urbano de la ciudad de Alcalá de Henares y su distribución en los factores</a:t>
            </a:r>
          </a:p>
        </p:txBody>
      </p:sp>
    </p:spTree>
    <p:extLst>
      <p:ext uri="{BB962C8B-B14F-4D97-AF65-F5344CB8AC3E}">
        <p14:creationId xmlns:p14="http://schemas.microsoft.com/office/powerpoint/2010/main" val="2555913182"/>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30A4-91BD-AE41-A037-453B519D8D86}"/>
              </a:ext>
            </a:extLst>
          </p:cNvPr>
          <p:cNvSpPr>
            <a:spLocks noGrp="1"/>
          </p:cNvSpPr>
          <p:nvPr>
            <p:ph type="title"/>
          </p:nvPr>
        </p:nvSpPr>
        <p:spPr>
          <a:xfrm>
            <a:off x="838199" y="365126"/>
            <a:ext cx="10700657" cy="958792"/>
          </a:xfrm>
        </p:spPr>
        <p:txBody>
          <a:bodyPr>
            <a:normAutofit fontScale="90000"/>
          </a:bodyPr>
          <a:lstStyle/>
          <a:p>
            <a:pPr algn="ctr"/>
            <a:r>
              <a:rPr lang="es-ES" b="1" dirty="0"/>
              <a:t>Grupo 3: Ciudades de Alta actividad económica y Compactas</a:t>
            </a:r>
          </a:p>
        </p:txBody>
      </p:sp>
      <p:sp>
        <p:nvSpPr>
          <p:cNvPr id="3" name="Marcador de contenido 2">
            <a:extLst>
              <a:ext uri="{FF2B5EF4-FFF2-40B4-BE49-F238E27FC236}">
                <a16:creationId xmlns:a16="http://schemas.microsoft.com/office/drawing/2014/main" id="{99471C4A-ACDD-A34E-9654-64E0AC1943E9}"/>
              </a:ext>
            </a:extLst>
          </p:cNvPr>
          <p:cNvSpPr>
            <a:spLocks noGrp="1"/>
          </p:cNvSpPr>
          <p:nvPr>
            <p:ph idx="1"/>
          </p:nvPr>
        </p:nvSpPr>
        <p:spPr>
          <a:xfrm>
            <a:off x="838200" y="1480457"/>
            <a:ext cx="10515600" cy="4696506"/>
          </a:xfrm>
        </p:spPr>
        <p:txBody>
          <a:bodyPr/>
          <a:lstStyle/>
          <a:p>
            <a:r>
              <a:rPr lang="es-ES" sz="2400" dirty="0"/>
              <a:t>Ciudades Compactas</a:t>
            </a:r>
          </a:p>
          <a:p>
            <a:r>
              <a:rPr lang="es-ES" sz="2400" dirty="0"/>
              <a:t>Alta presencia de actividades del sector terciario</a:t>
            </a:r>
          </a:p>
          <a:p>
            <a:r>
              <a:rPr lang="es-ES" sz="2400" dirty="0"/>
              <a:t>Alta presencia de actividades del sector secundario</a:t>
            </a:r>
          </a:p>
          <a:p>
            <a:pPr marL="0" indent="0">
              <a:buNone/>
            </a:pPr>
            <a:endParaRPr lang="es-ES" dirty="0"/>
          </a:p>
        </p:txBody>
      </p:sp>
      <p:pic>
        <p:nvPicPr>
          <p:cNvPr id="4" name="Imagen 3">
            <a:extLst>
              <a:ext uri="{FF2B5EF4-FFF2-40B4-BE49-F238E27FC236}">
                <a16:creationId xmlns:a16="http://schemas.microsoft.com/office/drawing/2014/main" id="{D954D365-8CC1-0243-9121-DDDB72083099}"/>
              </a:ext>
            </a:extLst>
          </p:cNvPr>
          <p:cNvPicPr>
            <a:picLocks noChangeAspect="1"/>
          </p:cNvPicPr>
          <p:nvPr/>
        </p:nvPicPr>
        <p:blipFill>
          <a:blip r:embed="rId3"/>
          <a:srcRect/>
          <a:stretch/>
        </p:blipFill>
        <p:spPr>
          <a:xfrm>
            <a:off x="2608944" y="3028908"/>
            <a:ext cx="6974112" cy="3304594"/>
          </a:xfrm>
          <a:prstGeom prst="rect">
            <a:avLst/>
          </a:prstGeom>
        </p:spPr>
      </p:pic>
      <p:sp>
        <p:nvSpPr>
          <p:cNvPr id="5" name="CuadroTexto 4">
            <a:extLst>
              <a:ext uri="{FF2B5EF4-FFF2-40B4-BE49-F238E27FC236}">
                <a16:creationId xmlns:a16="http://schemas.microsoft.com/office/drawing/2014/main" id="{EBF792D5-DF4B-9447-801D-A5917E1ABBBD}"/>
              </a:ext>
            </a:extLst>
          </p:cNvPr>
          <p:cNvSpPr txBox="1"/>
          <p:nvPr/>
        </p:nvSpPr>
        <p:spPr>
          <a:xfrm>
            <a:off x="2608943" y="6333503"/>
            <a:ext cx="6974114" cy="276999"/>
          </a:xfrm>
          <a:prstGeom prst="rect">
            <a:avLst/>
          </a:prstGeom>
          <a:noFill/>
        </p:spPr>
        <p:txBody>
          <a:bodyPr wrap="square" rtlCol="0">
            <a:spAutoFit/>
          </a:bodyPr>
          <a:lstStyle/>
          <a:p>
            <a:r>
              <a:rPr lang="es-ES" sz="1200" dirty="0"/>
              <a:t>Figura 10: Composición del suelo urbano de la ciudad de Santander y su distribución en los factores</a:t>
            </a:r>
          </a:p>
        </p:txBody>
      </p:sp>
    </p:spTree>
    <p:extLst>
      <p:ext uri="{BB962C8B-B14F-4D97-AF65-F5344CB8AC3E}">
        <p14:creationId xmlns:p14="http://schemas.microsoft.com/office/powerpoint/2010/main" val="390791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30A4-91BD-AE41-A037-453B519D8D86}"/>
              </a:ext>
            </a:extLst>
          </p:cNvPr>
          <p:cNvSpPr>
            <a:spLocks noGrp="1"/>
          </p:cNvSpPr>
          <p:nvPr>
            <p:ph type="title"/>
          </p:nvPr>
        </p:nvSpPr>
        <p:spPr>
          <a:xfrm>
            <a:off x="838199" y="365126"/>
            <a:ext cx="10700657" cy="958792"/>
          </a:xfrm>
        </p:spPr>
        <p:txBody>
          <a:bodyPr>
            <a:normAutofit/>
          </a:bodyPr>
          <a:lstStyle/>
          <a:p>
            <a:pPr algn="ctr"/>
            <a:r>
              <a:rPr lang="es-ES" b="1" dirty="0"/>
              <a:t>Grupo 4: Ciudades Equilibradas</a:t>
            </a:r>
          </a:p>
        </p:txBody>
      </p:sp>
      <p:sp>
        <p:nvSpPr>
          <p:cNvPr id="3" name="Marcador de contenido 2">
            <a:extLst>
              <a:ext uri="{FF2B5EF4-FFF2-40B4-BE49-F238E27FC236}">
                <a16:creationId xmlns:a16="http://schemas.microsoft.com/office/drawing/2014/main" id="{99471C4A-ACDD-A34E-9654-64E0AC1943E9}"/>
              </a:ext>
            </a:extLst>
          </p:cNvPr>
          <p:cNvSpPr>
            <a:spLocks noGrp="1"/>
          </p:cNvSpPr>
          <p:nvPr>
            <p:ph idx="1"/>
          </p:nvPr>
        </p:nvSpPr>
        <p:spPr>
          <a:xfrm>
            <a:off x="838200" y="1480457"/>
            <a:ext cx="10515600" cy="4696506"/>
          </a:xfrm>
        </p:spPr>
        <p:txBody>
          <a:bodyPr/>
          <a:lstStyle/>
          <a:p>
            <a:r>
              <a:rPr lang="es-ES" sz="2400" dirty="0"/>
              <a:t>Ciudades Balanceadas</a:t>
            </a:r>
          </a:p>
          <a:p>
            <a:r>
              <a:rPr lang="es-ES" sz="2400" dirty="0"/>
              <a:t>Nivel intermedio de compacidad</a:t>
            </a:r>
          </a:p>
          <a:p>
            <a:r>
              <a:rPr lang="es-ES" sz="2400" dirty="0"/>
              <a:t>Presencia de usos asociados a actividades económicas</a:t>
            </a:r>
          </a:p>
          <a:p>
            <a:endParaRPr lang="es-ES" sz="2400" dirty="0"/>
          </a:p>
          <a:p>
            <a:endParaRPr lang="es-ES" sz="2400" dirty="0"/>
          </a:p>
          <a:p>
            <a:pPr marL="0" indent="0">
              <a:buNone/>
            </a:pPr>
            <a:endParaRPr lang="es-ES" dirty="0"/>
          </a:p>
        </p:txBody>
      </p:sp>
      <p:pic>
        <p:nvPicPr>
          <p:cNvPr id="4" name="Imagen 3">
            <a:extLst>
              <a:ext uri="{FF2B5EF4-FFF2-40B4-BE49-F238E27FC236}">
                <a16:creationId xmlns:a16="http://schemas.microsoft.com/office/drawing/2014/main" id="{D954D365-8CC1-0243-9121-DDDB72083099}"/>
              </a:ext>
            </a:extLst>
          </p:cNvPr>
          <p:cNvPicPr>
            <a:picLocks noChangeAspect="1"/>
          </p:cNvPicPr>
          <p:nvPr/>
        </p:nvPicPr>
        <p:blipFill>
          <a:blip r:embed="rId3"/>
          <a:srcRect/>
          <a:stretch/>
        </p:blipFill>
        <p:spPr>
          <a:xfrm>
            <a:off x="2608944" y="3028908"/>
            <a:ext cx="6974112" cy="3304593"/>
          </a:xfrm>
          <a:prstGeom prst="rect">
            <a:avLst/>
          </a:prstGeom>
        </p:spPr>
      </p:pic>
      <p:sp>
        <p:nvSpPr>
          <p:cNvPr id="5" name="CuadroTexto 4">
            <a:extLst>
              <a:ext uri="{FF2B5EF4-FFF2-40B4-BE49-F238E27FC236}">
                <a16:creationId xmlns:a16="http://schemas.microsoft.com/office/drawing/2014/main" id="{EBF792D5-DF4B-9447-801D-A5917E1ABBBD}"/>
              </a:ext>
            </a:extLst>
          </p:cNvPr>
          <p:cNvSpPr txBox="1"/>
          <p:nvPr/>
        </p:nvSpPr>
        <p:spPr>
          <a:xfrm>
            <a:off x="2608943" y="6333503"/>
            <a:ext cx="6974114" cy="276999"/>
          </a:xfrm>
          <a:prstGeom prst="rect">
            <a:avLst/>
          </a:prstGeom>
          <a:noFill/>
        </p:spPr>
        <p:txBody>
          <a:bodyPr wrap="square" rtlCol="0">
            <a:spAutoFit/>
          </a:bodyPr>
          <a:lstStyle/>
          <a:p>
            <a:r>
              <a:rPr lang="es-ES" sz="1200" dirty="0"/>
              <a:t>Figura 11: Composición del suelo urbano de la ciudad de A Coruña y su distribución en los factores</a:t>
            </a:r>
          </a:p>
        </p:txBody>
      </p:sp>
    </p:spTree>
    <p:extLst>
      <p:ext uri="{BB962C8B-B14F-4D97-AF65-F5344CB8AC3E}">
        <p14:creationId xmlns:p14="http://schemas.microsoft.com/office/powerpoint/2010/main" val="3315867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30A4-91BD-AE41-A037-453B519D8D86}"/>
              </a:ext>
            </a:extLst>
          </p:cNvPr>
          <p:cNvSpPr>
            <a:spLocks noGrp="1"/>
          </p:cNvSpPr>
          <p:nvPr>
            <p:ph type="title"/>
          </p:nvPr>
        </p:nvSpPr>
        <p:spPr>
          <a:xfrm>
            <a:off x="838199" y="365126"/>
            <a:ext cx="10700657" cy="958792"/>
          </a:xfrm>
        </p:spPr>
        <p:txBody>
          <a:bodyPr>
            <a:normAutofit fontScale="90000"/>
          </a:bodyPr>
          <a:lstStyle/>
          <a:p>
            <a:pPr algn="ctr"/>
            <a:r>
              <a:rPr lang="es-ES" b="1" dirty="0"/>
              <a:t>Grupo 5: Ciudades de Menor Desarrollo Económico</a:t>
            </a:r>
          </a:p>
        </p:txBody>
      </p:sp>
      <p:sp>
        <p:nvSpPr>
          <p:cNvPr id="3" name="Marcador de contenido 2">
            <a:extLst>
              <a:ext uri="{FF2B5EF4-FFF2-40B4-BE49-F238E27FC236}">
                <a16:creationId xmlns:a16="http://schemas.microsoft.com/office/drawing/2014/main" id="{99471C4A-ACDD-A34E-9654-64E0AC1943E9}"/>
              </a:ext>
            </a:extLst>
          </p:cNvPr>
          <p:cNvSpPr>
            <a:spLocks noGrp="1"/>
          </p:cNvSpPr>
          <p:nvPr>
            <p:ph idx="1"/>
          </p:nvPr>
        </p:nvSpPr>
        <p:spPr>
          <a:xfrm>
            <a:off x="838200" y="1480457"/>
            <a:ext cx="10515600" cy="4696506"/>
          </a:xfrm>
        </p:spPr>
        <p:txBody>
          <a:bodyPr/>
          <a:lstStyle/>
          <a:p>
            <a:r>
              <a:rPr lang="es-ES" sz="2400" dirty="0"/>
              <a:t>Ciudades poco compactas</a:t>
            </a:r>
          </a:p>
          <a:p>
            <a:r>
              <a:rPr lang="es-ES" sz="2400" dirty="0"/>
              <a:t>Escasa presencia de usos asociados a actividades económicas</a:t>
            </a:r>
          </a:p>
          <a:p>
            <a:endParaRPr lang="es-ES" sz="2400" dirty="0"/>
          </a:p>
          <a:p>
            <a:endParaRPr lang="es-ES" sz="2400" dirty="0"/>
          </a:p>
          <a:p>
            <a:pPr marL="0" indent="0">
              <a:buNone/>
            </a:pPr>
            <a:endParaRPr lang="es-ES" dirty="0"/>
          </a:p>
        </p:txBody>
      </p:sp>
      <p:pic>
        <p:nvPicPr>
          <p:cNvPr id="4" name="Imagen 3">
            <a:extLst>
              <a:ext uri="{FF2B5EF4-FFF2-40B4-BE49-F238E27FC236}">
                <a16:creationId xmlns:a16="http://schemas.microsoft.com/office/drawing/2014/main" id="{D954D365-8CC1-0243-9121-DDDB72083099}"/>
              </a:ext>
            </a:extLst>
          </p:cNvPr>
          <p:cNvPicPr>
            <a:picLocks noChangeAspect="1"/>
          </p:cNvPicPr>
          <p:nvPr/>
        </p:nvPicPr>
        <p:blipFill>
          <a:blip r:embed="rId3"/>
          <a:srcRect/>
          <a:stretch/>
        </p:blipFill>
        <p:spPr>
          <a:xfrm>
            <a:off x="2608943" y="2738622"/>
            <a:ext cx="6974110" cy="3304593"/>
          </a:xfrm>
          <a:prstGeom prst="rect">
            <a:avLst/>
          </a:prstGeom>
        </p:spPr>
      </p:pic>
      <p:sp>
        <p:nvSpPr>
          <p:cNvPr id="5" name="CuadroTexto 4">
            <a:extLst>
              <a:ext uri="{FF2B5EF4-FFF2-40B4-BE49-F238E27FC236}">
                <a16:creationId xmlns:a16="http://schemas.microsoft.com/office/drawing/2014/main" id="{EBF792D5-DF4B-9447-801D-A5917E1ABBBD}"/>
              </a:ext>
            </a:extLst>
          </p:cNvPr>
          <p:cNvSpPr txBox="1"/>
          <p:nvPr/>
        </p:nvSpPr>
        <p:spPr>
          <a:xfrm>
            <a:off x="2608939" y="6032748"/>
            <a:ext cx="6974114" cy="276999"/>
          </a:xfrm>
          <a:prstGeom prst="rect">
            <a:avLst/>
          </a:prstGeom>
          <a:noFill/>
        </p:spPr>
        <p:txBody>
          <a:bodyPr wrap="square" rtlCol="0">
            <a:spAutoFit/>
          </a:bodyPr>
          <a:lstStyle/>
          <a:p>
            <a:r>
              <a:rPr lang="es-ES" sz="1200" dirty="0"/>
              <a:t>Figura 12: Composición del suelo urbano de la ciudad de Marbella y su distribución en los factores</a:t>
            </a:r>
          </a:p>
        </p:txBody>
      </p:sp>
    </p:spTree>
    <p:extLst>
      <p:ext uri="{BB962C8B-B14F-4D97-AF65-F5344CB8AC3E}">
        <p14:creationId xmlns:p14="http://schemas.microsoft.com/office/powerpoint/2010/main" val="115861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2548F-5522-404F-972E-3F52634A2351}"/>
              </a:ext>
            </a:extLst>
          </p:cNvPr>
          <p:cNvSpPr>
            <a:spLocks noGrp="1"/>
          </p:cNvSpPr>
          <p:nvPr>
            <p:ph type="title"/>
          </p:nvPr>
        </p:nvSpPr>
        <p:spPr/>
        <p:txBody>
          <a:bodyPr/>
          <a:lstStyle/>
          <a:p>
            <a:pPr algn="ctr"/>
            <a:r>
              <a:rPr lang="es-ES" b="1" dirty="0"/>
              <a:t>4. Discusión</a:t>
            </a:r>
          </a:p>
        </p:txBody>
      </p:sp>
      <p:sp>
        <p:nvSpPr>
          <p:cNvPr id="3" name="Marcador de contenido 2">
            <a:extLst>
              <a:ext uri="{FF2B5EF4-FFF2-40B4-BE49-F238E27FC236}">
                <a16:creationId xmlns:a16="http://schemas.microsoft.com/office/drawing/2014/main" id="{7823D846-BEEC-F14A-99A5-E3CF9D70AEB5}"/>
              </a:ext>
            </a:extLst>
          </p:cNvPr>
          <p:cNvSpPr>
            <a:spLocks noGrp="1"/>
          </p:cNvSpPr>
          <p:nvPr>
            <p:ph idx="1"/>
          </p:nvPr>
        </p:nvSpPr>
        <p:spPr>
          <a:xfrm>
            <a:off x="838200" y="1690688"/>
            <a:ext cx="10515600" cy="4486275"/>
          </a:xfrm>
        </p:spPr>
        <p:txBody>
          <a:bodyPr>
            <a:normAutofit/>
          </a:bodyPr>
          <a:lstStyle/>
          <a:p>
            <a:r>
              <a:rPr lang="es-ES" dirty="0"/>
              <a:t>A partir de la clasificación se pudo extraer distinta información temática de las ciudades:</a:t>
            </a:r>
          </a:p>
          <a:p>
            <a:pPr lvl="1"/>
            <a:r>
              <a:rPr lang="es-ES" dirty="0"/>
              <a:t>Estructura espacial de las ciudades (compacidad)</a:t>
            </a:r>
          </a:p>
          <a:p>
            <a:pPr lvl="2"/>
            <a:r>
              <a:rPr lang="es-ES" dirty="0"/>
              <a:t>Métricas del paisaje: Pascual-Rosa et al., 2019; </a:t>
            </a:r>
            <a:r>
              <a:rPr lang="es-ES" dirty="0" err="1"/>
              <a:t>Schwarz</a:t>
            </a:r>
            <a:r>
              <a:rPr lang="es-ES" dirty="0"/>
              <a:t> et al., 2010; Aguilera-Benavente et al., 2014</a:t>
            </a:r>
          </a:p>
          <a:p>
            <a:pPr lvl="1"/>
            <a:r>
              <a:rPr lang="es-ES" dirty="0"/>
              <a:t>Función económica (actividades de los sectores secundario y terciario)</a:t>
            </a:r>
          </a:p>
          <a:p>
            <a:pPr lvl="2"/>
            <a:r>
              <a:rPr lang="es-ES" dirty="0"/>
              <a:t>Variables sociodemográficas: </a:t>
            </a:r>
            <a:r>
              <a:rPr lang="es-ES" dirty="0" err="1"/>
              <a:t>Freestone</a:t>
            </a:r>
            <a:r>
              <a:rPr lang="es-ES" dirty="0"/>
              <a:t> et al., 2003</a:t>
            </a:r>
          </a:p>
          <a:p>
            <a:endParaRPr lang="es-ES" dirty="0"/>
          </a:p>
          <a:p>
            <a:r>
              <a:rPr lang="es-ES" dirty="0"/>
              <a:t>Limitaciones del estudio:</a:t>
            </a:r>
          </a:p>
          <a:p>
            <a:pPr lvl="1"/>
            <a:r>
              <a:rPr lang="es-ES" dirty="0"/>
              <a:t>Poca varianza explicada por el modelo factorial</a:t>
            </a:r>
          </a:p>
          <a:p>
            <a:endParaRPr lang="es-ES" dirty="0">
              <a:solidFill>
                <a:srgbClr val="FF0000"/>
              </a:solidFill>
            </a:endParaRPr>
          </a:p>
          <a:p>
            <a:pPr lvl="1"/>
            <a:endParaRPr lang="es-ES" dirty="0">
              <a:solidFill>
                <a:srgbClr val="FF0000"/>
              </a:solidFill>
            </a:endParaRPr>
          </a:p>
          <a:p>
            <a:pPr marL="457200" lvl="1" indent="0">
              <a:buNone/>
            </a:pPr>
            <a:endParaRPr lang="es-ES" dirty="0"/>
          </a:p>
          <a:p>
            <a:endParaRPr lang="es-ES" dirty="0"/>
          </a:p>
          <a:p>
            <a:endParaRPr lang="es-ES" dirty="0"/>
          </a:p>
        </p:txBody>
      </p:sp>
    </p:spTree>
    <p:extLst>
      <p:ext uri="{BB962C8B-B14F-4D97-AF65-F5344CB8AC3E}">
        <p14:creationId xmlns:p14="http://schemas.microsoft.com/office/powerpoint/2010/main" val="743286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52548F-5522-404F-972E-3F52634A2351}"/>
              </a:ext>
            </a:extLst>
          </p:cNvPr>
          <p:cNvSpPr>
            <a:spLocks noGrp="1"/>
          </p:cNvSpPr>
          <p:nvPr>
            <p:ph type="title"/>
          </p:nvPr>
        </p:nvSpPr>
        <p:spPr/>
        <p:txBody>
          <a:bodyPr/>
          <a:lstStyle/>
          <a:p>
            <a:pPr algn="ctr"/>
            <a:r>
              <a:rPr lang="es-ES" b="1" dirty="0"/>
              <a:t>5. Conclusiones</a:t>
            </a:r>
          </a:p>
        </p:txBody>
      </p:sp>
      <p:sp>
        <p:nvSpPr>
          <p:cNvPr id="3" name="Marcador de contenido 2">
            <a:extLst>
              <a:ext uri="{FF2B5EF4-FFF2-40B4-BE49-F238E27FC236}">
                <a16:creationId xmlns:a16="http://schemas.microsoft.com/office/drawing/2014/main" id="{7823D846-BEEC-F14A-99A5-E3CF9D70AEB5}"/>
              </a:ext>
            </a:extLst>
          </p:cNvPr>
          <p:cNvSpPr>
            <a:spLocks noGrp="1"/>
          </p:cNvSpPr>
          <p:nvPr>
            <p:ph idx="1"/>
          </p:nvPr>
        </p:nvSpPr>
        <p:spPr/>
        <p:txBody>
          <a:bodyPr>
            <a:normAutofit fontScale="92500" lnSpcReduction="20000"/>
          </a:bodyPr>
          <a:lstStyle/>
          <a:p>
            <a:r>
              <a:rPr lang="es-ES" dirty="0"/>
              <a:t>Del análisis factorial se obtuvieron 3 factores, de los cuales se infiere que los usos del suelo urbano que mayor variabilidad explican en las ciudades españolas son los usos Residenciales Plurifamiliares y Equipamientos Sanitarios, Ocio, Oficinas y Comercio, y usos Industriales.</a:t>
            </a:r>
          </a:p>
          <a:p>
            <a:endParaRPr lang="es-ES" dirty="0"/>
          </a:p>
          <a:p>
            <a:r>
              <a:rPr lang="es-ES" dirty="0"/>
              <a:t>El Análisis de conglomerados permitió agrupar las ciudades en 5 grupos homogéneos que representan la variabilidad de las ciudades españolas. </a:t>
            </a:r>
          </a:p>
          <a:p>
            <a:endParaRPr lang="es-ES" dirty="0"/>
          </a:p>
          <a:p>
            <a:r>
              <a:rPr lang="es-ES" dirty="0"/>
              <a:t>Propuestas de mejora: </a:t>
            </a:r>
          </a:p>
          <a:p>
            <a:pPr lvl="1"/>
            <a:r>
              <a:rPr lang="es-ES" dirty="0"/>
              <a:t>Uso de áreas metropolitanas como unidad de análisis</a:t>
            </a:r>
          </a:p>
          <a:p>
            <a:pPr lvl="1"/>
            <a:r>
              <a:rPr lang="es-ES" dirty="0"/>
              <a:t>Inclusión de otro tipo de variables en el análisis: Sociodemográficas, Métricas espaciales.</a:t>
            </a:r>
          </a:p>
          <a:p>
            <a:pPr marL="457200" lvl="1" indent="0">
              <a:buNone/>
            </a:pPr>
            <a:endParaRPr lang="es-ES" dirty="0"/>
          </a:p>
          <a:p>
            <a:endParaRPr lang="es-ES" dirty="0"/>
          </a:p>
          <a:p>
            <a:endParaRPr lang="es-ES" dirty="0"/>
          </a:p>
        </p:txBody>
      </p:sp>
    </p:spTree>
    <p:extLst>
      <p:ext uri="{BB962C8B-B14F-4D97-AF65-F5344CB8AC3E}">
        <p14:creationId xmlns:p14="http://schemas.microsoft.com/office/powerpoint/2010/main" val="134580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D8807-2955-0C45-8BB2-54E4D66FFC3F}"/>
              </a:ext>
            </a:extLst>
          </p:cNvPr>
          <p:cNvSpPr>
            <a:spLocks noGrp="1"/>
          </p:cNvSpPr>
          <p:nvPr>
            <p:ph type="title"/>
          </p:nvPr>
        </p:nvSpPr>
        <p:spPr/>
        <p:txBody>
          <a:bodyPr/>
          <a:lstStyle/>
          <a:p>
            <a:pPr algn="ctr"/>
            <a:r>
              <a:rPr lang="es-ES" b="1" dirty="0"/>
              <a:t>Bibliografía</a:t>
            </a:r>
          </a:p>
        </p:txBody>
      </p:sp>
      <p:sp>
        <p:nvSpPr>
          <p:cNvPr id="3" name="Marcador de contenido 2">
            <a:extLst>
              <a:ext uri="{FF2B5EF4-FFF2-40B4-BE49-F238E27FC236}">
                <a16:creationId xmlns:a16="http://schemas.microsoft.com/office/drawing/2014/main" id="{B46FD2F4-FC6B-0D49-B71C-9C53BC80210B}"/>
              </a:ext>
            </a:extLst>
          </p:cNvPr>
          <p:cNvSpPr>
            <a:spLocks noGrp="1"/>
          </p:cNvSpPr>
          <p:nvPr>
            <p:ph idx="1"/>
          </p:nvPr>
        </p:nvSpPr>
        <p:spPr>
          <a:xfrm>
            <a:off x="838200" y="1291771"/>
            <a:ext cx="10515600" cy="4885192"/>
          </a:xfrm>
        </p:spPr>
        <p:txBody>
          <a:bodyPr>
            <a:normAutofit fontScale="62500" lnSpcReduction="20000"/>
          </a:bodyPr>
          <a:lstStyle/>
          <a:p>
            <a:pPr marL="0" indent="0">
              <a:buNone/>
            </a:pPr>
            <a:endParaRPr lang="es-ES" dirty="0"/>
          </a:p>
          <a:p>
            <a:r>
              <a:rPr lang="es-ES" dirty="0"/>
              <a:t>Aguilera-Benavente, F., </a:t>
            </a:r>
            <a:r>
              <a:rPr lang="es-ES" dirty="0" err="1"/>
              <a:t>Botequilha-Leitão</a:t>
            </a:r>
            <a:r>
              <a:rPr lang="es-ES" dirty="0"/>
              <a:t>, A., &amp; </a:t>
            </a:r>
            <a:r>
              <a:rPr lang="es-ES" dirty="0" err="1"/>
              <a:t>Díaz-Varela</a:t>
            </a:r>
            <a:r>
              <a:rPr lang="es-ES" dirty="0"/>
              <a:t>, E. (2014). </a:t>
            </a:r>
            <a:r>
              <a:rPr lang="es-ES" dirty="0" err="1"/>
              <a:t>Detecting</a:t>
            </a:r>
            <a:r>
              <a:rPr lang="es-ES" dirty="0"/>
              <a:t> </a:t>
            </a:r>
            <a:r>
              <a:rPr lang="es-ES" dirty="0" err="1"/>
              <a:t>multi</a:t>
            </a:r>
            <a:r>
              <a:rPr lang="es-ES" dirty="0"/>
              <a:t>- </a:t>
            </a:r>
            <a:r>
              <a:rPr lang="es-ES" dirty="0" err="1"/>
              <a:t>scale</a:t>
            </a:r>
            <a:r>
              <a:rPr lang="es-ES" dirty="0"/>
              <a:t> </a:t>
            </a:r>
            <a:r>
              <a:rPr lang="es-ES" dirty="0" err="1"/>
              <a:t>urban</a:t>
            </a:r>
            <a:r>
              <a:rPr lang="es-ES" dirty="0"/>
              <a:t> </a:t>
            </a:r>
            <a:r>
              <a:rPr lang="es-ES" dirty="0" err="1"/>
              <a:t>growth</a:t>
            </a:r>
            <a:r>
              <a:rPr lang="es-ES" dirty="0"/>
              <a:t> </a:t>
            </a:r>
            <a:r>
              <a:rPr lang="es-ES" dirty="0" err="1"/>
              <a:t>patterns</a:t>
            </a:r>
            <a:r>
              <a:rPr lang="es-ES" dirty="0"/>
              <a:t> and </a:t>
            </a:r>
            <a:r>
              <a:rPr lang="es-ES" dirty="0" err="1"/>
              <a:t>processes</a:t>
            </a:r>
            <a:r>
              <a:rPr lang="es-ES" dirty="0"/>
              <a:t> in </a:t>
            </a:r>
            <a:r>
              <a:rPr lang="es-ES" dirty="0" err="1"/>
              <a:t>the</a:t>
            </a:r>
            <a:r>
              <a:rPr lang="es-ES" dirty="0"/>
              <a:t> Algarve </a:t>
            </a:r>
            <a:r>
              <a:rPr lang="es-ES" dirty="0" err="1"/>
              <a:t>region</a:t>
            </a:r>
            <a:r>
              <a:rPr lang="es-ES" dirty="0"/>
              <a:t> (</a:t>
            </a:r>
            <a:r>
              <a:rPr lang="es-ES" dirty="0" err="1"/>
              <a:t>Southern</a:t>
            </a:r>
            <a:r>
              <a:rPr lang="es-ES" dirty="0"/>
              <a:t> Portugal). </a:t>
            </a:r>
            <a:r>
              <a:rPr lang="es-ES" dirty="0" err="1"/>
              <a:t>Applied</a:t>
            </a:r>
            <a:r>
              <a:rPr lang="es-ES" dirty="0"/>
              <a:t> </a:t>
            </a:r>
            <a:r>
              <a:rPr lang="es-ES" dirty="0" err="1"/>
              <a:t>Geography</a:t>
            </a:r>
            <a:r>
              <a:rPr lang="es-ES" dirty="0"/>
              <a:t>, 53, 234-245. https://</a:t>
            </a:r>
            <a:r>
              <a:rPr lang="es-ES" dirty="0" err="1"/>
              <a:t>doi.org</a:t>
            </a:r>
            <a:r>
              <a:rPr lang="es-ES" dirty="0"/>
              <a:t>/10.1016/j.apgeog.2014.06.019 </a:t>
            </a:r>
          </a:p>
          <a:p>
            <a:r>
              <a:rPr lang="es-ES" dirty="0" err="1"/>
              <a:t>Cebrián-Abellán</a:t>
            </a:r>
            <a:r>
              <a:rPr lang="es-ES" dirty="0"/>
              <a:t>, F., </a:t>
            </a:r>
            <a:r>
              <a:rPr lang="es-ES" dirty="0" err="1"/>
              <a:t>González-González</a:t>
            </a:r>
            <a:r>
              <a:rPr lang="es-ES" dirty="0"/>
              <a:t>, M. J., &amp; Vallejo-Pascual, M. E. (2021). </a:t>
            </a:r>
            <a:r>
              <a:rPr lang="es-ES" dirty="0" err="1"/>
              <a:t>Typology</a:t>
            </a:r>
            <a:r>
              <a:rPr lang="es-ES" dirty="0"/>
              <a:t> of </a:t>
            </a:r>
            <a:r>
              <a:rPr lang="es-ES" dirty="0" err="1"/>
              <a:t>medium-sized</a:t>
            </a:r>
            <a:r>
              <a:rPr lang="es-ES" dirty="0"/>
              <a:t> </a:t>
            </a:r>
            <a:r>
              <a:rPr lang="es-ES" dirty="0" err="1"/>
              <a:t>cities</a:t>
            </a:r>
            <a:r>
              <a:rPr lang="es-ES" dirty="0"/>
              <a:t> in </a:t>
            </a:r>
            <a:r>
              <a:rPr lang="es-ES" dirty="0" err="1"/>
              <a:t>spain</a:t>
            </a:r>
            <a:r>
              <a:rPr lang="es-ES" dirty="0"/>
              <a:t> </a:t>
            </a:r>
            <a:r>
              <a:rPr lang="es-ES" dirty="0" err="1"/>
              <a:t>using</a:t>
            </a:r>
            <a:r>
              <a:rPr lang="es-ES" dirty="0"/>
              <a:t> </a:t>
            </a:r>
            <a:r>
              <a:rPr lang="es-ES" dirty="0" err="1"/>
              <a:t>pca</a:t>
            </a:r>
            <a:r>
              <a:rPr lang="es-ES" dirty="0"/>
              <a:t> (Principal </a:t>
            </a:r>
            <a:r>
              <a:rPr lang="es-ES" dirty="0" err="1"/>
              <a:t>component</a:t>
            </a:r>
            <a:r>
              <a:rPr lang="es-ES" dirty="0"/>
              <a:t> </a:t>
            </a:r>
            <a:r>
              <a:rPr lang="es-ES" dirty="0" err="1"/>
              <a:t>analysis</a:t>
            </a:r>
            <a:r>
              <a:rPr lang="es-ES" dirty="0"/>
              <a:t>). </a:t>
            </a:r>
            <a:r>
              <a:rPr lang="es-ES" dirty="0" err="1"/>
              <a:t>Sustainability</a:t>
            </a:r>
            <a:r>
              <a:rPr lang="es-ES" dirty="0"/>
              <a:t> (</a:t>
            </a:r>
            <a:r>
              <a:rPr lang="es-ES" dirty="0" err="1"/>
              <a:t>Switzerland</a:t>
            </a:r>
            <a:r>
              <a:rPr lang="es-ES" dirty="0"/>
              <a:t>), 13(5), 1-21. https://</a:t>
            </a:r>
            <a:r>
              <a:rPr lang="es-ES" dirty="0" err="1"/>
              <a:t>doi.org</a:t>
            </a:r>
            <a:r>
              <a:rPr lang="es-ES" dirty="0"/>
              <a:t>/10.3390/su13052456 </a:t>
            </a:r>
          </a:p>
          <a:p>
            <a:r>
              <a:rPr lang="es-ES" dirty="0" err="1"/>
              <a:t>Freestone</a:t>
            </a:r>
            <a:r>
              <a:rPr lang="es-ES" dirty="0"/>
              <a:t>, R., Murphy, P., &amp; </a:t>
            </a:r>
            <a:r>
              <a:rPr lang="es-ES" dirty="0" err="1"/>
              <a:t>Jenner</a:t>
            </a:r>
            <a:r>
              <a:rPr lang="es-ES" dirty="0"/>
              <a:t>, A. (2003). THE FUNCTIONS OF AUSTRALIAN TOWNS, REVISITED. En </a:t>
            </a:r>
            <a:r>
              <a:rPr lang="es-ES" dirty="0" err="1"/>
              <a:t>Tijdschrift</a:t>
            </a:r>
            <a:r>
              <a:rPr lang="es-ES" dirty="0"/>
              <a:t> </a:t>
            </a:r>
            <a:r>
              <a:rPr lang="es-ES" dirty="0" err="1"/>
              <a:t>voor</a:t>
            </a:r>
            <a:r>
              <a:rPr lang="es-ES" dirty="0"/>
              <a:t> </a:t>
            </a:r>
            <a:r>
              <a:rPr lang="es-ES" dirty="0" err="1"/>
              <a:t>Economische</a:t>
            </a:r>
            <a:r>
              <a:rPr lang="es-ES" dirty="0"/>
              <a:t> en </a:t>
            </a:r>
            <a:r>
              <a:rPr lang="es-ES" dirty="0" err="1"/>
              <a:t>Sociale</a:t>
            </a:r>
            <a:r>
              <a:rPr lang="es-ES" dirty="0"/>
              <a:t> Geografie-2003 (Vol. 94, </a:t>
            </a:r>
            <a:r>
              <a:rPr lang="es-ES" dirty="0" err="1"/>
              <a:t>Número</a:t>
            </a:r>
            <a:r>
              <a:rPr lang="es-ES" dirty="0"/>
              <a:t> 2, pp. 188-204). </a:t>
            </a:r>
          </a:p>
          <a:p>
            <a:r>
              <a:rPr lang="es-ES" dirty="0" err="1"/>
              <a:t>Goerlich</a:t>
            </a:r>
            <a:r>
              <a:rPr lang="es-ES" dirty="0"/>
              <a:t>, G., </a:t>
            </a:r>
            <a:r>
              <a:rPr lang="es-ES" dirty="0" err="1"/>
              <a:t>Cantarino</a:t>
            </a:r>
            <a:r>
              <a:rPr lang="es-ES" dirty="0"/>
              <a:t>, I. &amp; Eric </a:t>
            </a:r>
            <a:r>
              <a:rPr lang="es-ES" dirty="0" err="1"/>
              <a:t>Gielen</a:t>
            </a:r>
            <a:r>
              <a:rPr lang="es-ES" dirty="0"/>
              <a:t> (2017): </a:t>
            </a:r>
            <a:r>
              <a:rPr lang="es-ES" dirty="0" err="1"/>
              <a:t>Clustering</a:t>
            </a:r>
            <a:r>
              <a:rPr lang="es-ES" dirty="0"/>
              <a:t> </a:t>
            </a:r>
            <a:r>
              <a:rPr lang="es-ES" dirty="0" err="1"/>
              <a:t>cities</a:t>
            </a:r>
            <a:r>
              <a:rPr lang="es-ES" dirty="0"/>
              <a:t> </a:t>
            </a:r>
            <a:r>
              <a:rPr lang="es-ES" dirty="0" err="1"/>
              <a:t>through</a:t>
            </a:r>
            <a:r>
              <a:rPr lang="es-ES" dirty="0"/>
              <a:t> </a:t>
            </a:r>
            <a:r>
              <a:rPr lang="es-ES" dirty="0" err="1"/>
              <a:t>urban</a:t>
            </a:r>
            <a:r>
              <a:rPr lang="es-ES" dirty="0"/>
              <a:t> </a:t>
            </a:r>
            <a:r>
              <a:rPr lang="es-ES" dirty="0" err="1"/>
              <a:t>metrics</a:t>
            </a:r>
            <a:r>
              <a:rPr lang="es-ES" dirty="0"/>
              <a:t> </a:t>
            </a:r>
            <a:r>
              <a:rPr lang="es-ES" dirty="0" err="1"/>
              <a:t>analysis</a:t>
            </a:r>
            <a:r>
              <a:rPr lang="es-ES" dirty="0"/>
              <a:t>, </a:t>
            </a:r>
            <a:r>
              <a:rPr lang="es-ES" dirty="0" err="1"/>
              <a:t>Journal</a:t>
            </a:r>
            <a:r>
              <a:rPr lang="es-ES" dirty="0"/>
              <a:t> of </a:t>
            </a:r>
            <a:r>
              <a:rPr lang="es-ES" dirty="0" err="1"/>
              <a:t>Urban</a:t>
            </a:r>
            <a:r>
              <a:rPr lang="es-ES" dirty="0"/>
              <a:t> </a:t>
            </a:r>
            <a:r>
              <a:rPr lang="es-ES" dirty="0" err="1"/>
              <a:t>Design</a:t>
            </a:r>
            <a:r>
              <a:rPr lang="es-ES" dirty="0"/>
              <a:t>, DOI: 10.1080/13574809.2017.1305882Hair, J. F., Black, W. C., </a:t>
            </a:r>
            <a:r>
              <a:rPr lang="es-ES" dirty="0" err="1"/>
              <a:t>Babin</a:t>
            </a:r>
            <a:r>
              <a:rPr lang="es-ES" dirty="0"/>
              <a:t>, B. J., &amp; Anderson, R. E. (2019). MULTIVARIATE DATA ANALYSIS EIGHTH EDITION. </a:t>
            </a:r>
            <a:r>
              <a:rPr lang="es-ES" dirty="0" err="1"/>
              <a:t>www.cengage.com</a:t>
            </a:r>
            <a:r>
              <a:rPr lang="es-ES" dirty="0"/>
              <a:t>/</a:t>
            </a:r>
            <a:r>
              <a:rPr lang="es-ES" dirty="0" err="1"/>
              <a:t>highered</a:t>
            </a:r>
            <a:r>
              <a:rPr lang="es-ES" dirty="0"/>
              <a:t> </a:t>
            </a:r>
          </a:p>
          <a:p>
            <a:r>
              <a:rPr lang="es-ES" dirty="0" err="1"/>
              <a:t>Mvududu</a:t>
            </a:r>
            <a:r>
              <a:rPr lang="es-ES" dirty="0"/>
              <a:t>, N. H., &amp; </a:t>
            </a:r>
            <a:r>
              <a:rPr lang="es-ES" dirty="0" err="1"/>
              <a:t>Sink</a:t>
            </a:r>
            <a:r>
              <a:rPr lang="es-ES" dirty="0"/>
              <a:t>, C. A. (2013). Factor </a:t>
            </a:r>
            <a:r>
              <a:rPr lang="es-ES" dirty="0" err="1"/>
              <a:t>Analysis</a:t>
            </a:r>
            <a:r>
              <a:rPr lang="es-ES" dirty="0"/>
              <a:t> in </a:t>
            </a:r>
            <a:r>
              <a:rPr lang="es-ES" dirty="0" err="1"/>
              <a:t>Counseling</a:t>
            </a:r>
            <a:r>
              <a:rPr lang="es-ES" dirty="0"/>
              <a:t> </a:t>
            </a:r>
            <a:r>
              <a:rPr lang="es-ES" dirty="0" err="1"/>
              <a:t>Research</a:t>
            </a:r>
            <a:r>
              <a:rPr lang="es-ES" dirty="0"/>
              <a:t> and </a:t>
            </a:r>
            <a:r>
              <a:rPr lang="es-ES" dirty="0" err="1"/>
              <a:t>Practice</a:t>
            </a:r>
            <a:r>
              <a:rPr lang="es-ES" dirty="0"/>
              <a:t>. </a:t>
            </a:r>
            <a:r>
              <a:rPr lang="es-ES" dirty="0" err="1"/>
              <a:t>Counseling</a:t>
            </a:r>
            <a:r>
              <a:rPr lang="es-ES" dirty="0"/>
              <a:t> </a:t>
            </a:r>
            <a:r>
              <a:rPr lang="es-ES" dirty="0" err="1"/>
              <a:t>Outcome</a:t>
            </a:r>
            <a:r>
              <a:rPr lang="es-ES" dirty="0"/>
              <a:t> </a:t>
            </a:r>
            <a:r>
              <a:rPr lang="es-ES" dirty="0" err="1"/>
              <a:t>Research</a:t>
            </a:r>
            <a:r>
              <a:rPr lang="es-ES" dirty="0"/>
              <a:t> and </a:t>
            </a:r>
            <a:r>
              <a:rPr lang="es-ES" dirty="0" err="1"/>
              <a:t>Evaluation</a:t>
            </a:r>
            <a:r>
              <a:rPr lang="es-ES" dirty="0"/>
              <a:t>, 4(2), 75-98. https://</a:t>
            </a:r>
            <a:r>
              <a:rPr lang="es-ES" dirty="0" err="1"/>
              <a:t>doi.org</a:t>
            </a:r>
            <a:r>
              <a:rPr lang="es-ES" dirty="0"/>
              <a:t>/10.1177/2150137813494766 </a:t>
            </a:r>
          </a:p>
          <a:p>
            <a:r>
              <a:rPr lang="es-ES" dirty="0"/>
              <a:t>Pascual-Rosa, V. P., Aguilera-Benavente, F., &amp; </a:t>
            </a:r>
            <a:r>
              <a:rPr lang="es-ES" dirty="0" err="1"/>
              <a:t>García</a:t>
            </a:r>
            <a:r>
              <a:rPr lang="es-ES" dirty="0"/>
              <a:t>, M. J. S. (2019). </a:t>
            </a:r>
            <a:r>
              <a:rPr lang="es-ES" dirty="0" err="1"/>
              <a:t>Clasificación</a:t>
            </a:r>
            <a:r>
              <a:rPr lang="es-ES" dirty="0"/>
              <a:t> y </a:t>
            </a:r>
            <a:r>
              <a:rPr lang="es-ES" dirty="0" err="1"/>
              <a:t>análisis</a:t>
            </a:r>
            <a:r>
              <a:rPr lang="es-ES" dirty="0"/>
              <a:t> de los procesos de cambio en la forma urbana de las </a:t>
            </a:r>
            <a:r>
              <a:rPr lang="es-ES" dirty="0" err="1"/>
              <a:t>áreas</a:t>
            </a:r>
            <a:r>
              <a:rPr lang="es-ES" dirty="0"/>
              <a:t> metropolitanas </a:t>
            </a:r>
            <a:r>
              <a:rPr lang="es-ES" dirty="0" err="1"/>
              <a:t>españolas</a:t>
            </a:r>
            <a:r>
              <a:rPr lang="es-ES" dirty="0"/>
              <a:t>: </a:t>
            </a:r>
            <a:r>
              <a:rPr lang="es-ES" dirty="0" err="1"/>
              <a:t>Aplicación</a:t>
            </a:r>
            <a:r>
              <a:rPr lang="es-ES" dirty="0"/>
              <a:t> de </a:t>
            </a:r>
            <a:r>
              <a:rPr lang="es-ES" dirty="0" err="1"/>
              <a:t>métricas</a:t>
            </a:r>
            <a:r>
              <a:rPr lang="es-ES" dirty="0"/>
              <a:t> espaciales. Estudios </a:t>
            </a:r>
            <a:r>
              <a:rPr lang="es-ES" dirty="0" err="1"/>
              <a:t>Geográficos</a:t>
            </a:r>
            <a:r>
              <a:rPr lang="es-ES" dirty="0"/>
              <a:t>, 80(286), 006. https://</a:t>
            </a:r>
            <a:r>
              <a:rPr lang="es-ES" dirty="0" err="1"/>
              <a:t>doi.org</a:t>
            </a:r>
            <a:r>
              <a:rPr lang="es-ES" dirty="0"/>
              <a:t>/10.3989/estgeogr.201926.006 </a:t>
            </a:r>
          </a:p>
          <a:p>
            <a:r>
              <a:rPr lang="es-ES" dirty="0"/>
              <a:t>Watkins, M. W. (2021). A </a:t>
            </a:r>
            <a:r>
              <a:rPr lang="es-ES" dirty="0" err="1"/>
              <a:t>Step-by-Step</a:t>
            </a:r>
            <a:r>
              <a:rPr lang="es-ES" dirty="0"/>
              <a:t> </a:t>
            </a:r>
            <a:r>
              <a:rPr lang="es-ES" dirty="0" err="1"/>
              <a:t>Guide</a:t>
            </a:r>
            <a:r>
              <a:rPr lang="es-ES" dirty="0"/>
              <a:t> to </a:t>
            </a:r>
            <a:r>
              <a:rPr lang="es-ES" dirty="0" err="1"/>
              <a:t>Exploratory</a:t>
            </a:r>
            <a:r>
              <a:rPr lang="es-ES" dirty="0"/>
              <a:t> Factor </a:t>
            </a:r>
            <a:r>
              <a:rPr lang="es-ES" dirty="0" err="1"/>
              <a:t>Analysis</a:t>
            </a:r>
            <a:r>
              <a:rPr lang="es-ES" dirty="0"/>
              <a:t> </a:t>
            </a:r>
            <a:r>
              <a:rPr lang="es-ES" dirty="0" err="1"/>
              <a:t>with</a:t>
            </a:r>
            <a:r>
              <a:rPr lang="es-ES" dirty="0"/>
              <a:t> R and </a:t>
            </a:r>
            <a:r>
              <a:rPr lang="es-ES" dirty="0" err="1"/>
              <a:t>RStudio</a:t>
            </a:r>
            <a:r>
              <a:rPr lang="es-ES" dirty="0"/>
              <a:t>. In A </a:t>
            </a:r>
            <a:r>
              <a:rPr lang="es-ES" dirty="0" err="1"/>
              <a:t>Step-by-Step</a:t>
            </a:r>
            <a:r>
              <a:rPr lang="es-ES" dirty="0"/>
              <a:t> </a:t>
            </a:r>
            <a:r>
              <a:rPr lang="es-ES" dirty="0" err="1"/>
              <a:t>Guide</a:t>
            </a:r>
            <a:r>
              <a:rPr lang="es-ES" dirty="0"/>
              <a:t> to </a:t>
            </a:r>
            <a:r>
              <a:rPr lang="es-ES" dirty="0" err="1"/>
              <a:t>Exploratory</a:t>
            </a:r>
            <a:r>
              <a:rPr lang="es-ES" dirty="0"/>
              <a:t> Factor </a:t>
            </a:r>
            <a:r>
              <a:rPr lang="es-ES" dirty="0" err="1"/>
              <a:t>Analysis</a:t>
            </a:r>
            <a:r>
              <a:rPr lang="es-ES" dirty="0"/>
              <a:t> </a:t>
            </a:r>
            <a:r>
              <a:rPr lang="es-ES" dirty="0" err="1"/>
              <a:t>with</a:t>
            </a:r>
            <a:r>
              <a:rPr lang="es-ES" dirty="0"/>
              <a:t> R and </a:t>
            </a:r>
            <a:r>
              <a:rPr lang="es-ES" dirty="0" err="1"/>
              <a:t>RStudio</a:t>
            </a:r>
            <a:r>
              <a:rPr lang="es-ES" dirty="0"/>
              <a:t>. </a:t>
            </a:r>
            <a:r>
              <a:rPr lang="es-ES" dirty="0" err="1"/>
              <a:t>Routledge</a:t>
            </a:r>
            <a:r>
              <a:rPr lang="es-ES" dirty="0"/>
              <a:t>. https://</a:t>
            </a:r>
            <a:r>
              <a:rPr lang="es-ES" dirty="0" err="1"/>
              <a:t>doi.org</a:t>
            </a:r>
            <a:r>
              <a:rPr lang="es-ES" dirty="0"/>
              <a:t>/10.4324/9781003120001 </a:t>
            </a:r>
          </a:p>
          <a:p>
            <a:endParaRPr lang="es-ES" dirty="0"/>
          </a:p>
          <a:p>
            <a:endParaRPr lang="es-ES" dirty="0"/>
          </a:p>
        </p:txBody>
      </p:sp>
    </p:spTree>
    <p:extLst>
      <p:ext uri="{BB962C8B-B14F-4D97-AF65-F5344CB8AC3E}">
        <p14:creationId xmlns:p14="http://schemas.microsoft.com/office/powerpoint/2010/main" val="226542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F4ED74-38B4-734A-BA3B-17C5686A0C59}"/>
              </a:ext>
            </a:extLst>
          </p:cNvPr>
          <p:cNvSpPr>
            <a:spLocks noGrp="1"/>
          </p:cNvSpPr>
          <p:nvPr>
            <p:ph type="title"/>
          </p:nvPr>
        </p:nvSpPr>
        <p:spPr/>
        <p:txBody>
          <a:bodyPr/>
          <a:lstStyle/>
          <a:p>
            <a:pPr algn="ctr"/>
            <a:r>
              <a:rPr lang="es-ES" b="1" dirty="0"/>
              <a:t>Índice</a:t>
            </a:r>
          </a:p>
        </p:txBody>
      </p:sp>
      <p:sp>
        <p:nvSpPr>
          <p:cNvPr id="3" name="Marcador de contenido 2">
            <a:extLst>
              <a:ext uri="{FF2B5EF4-FFF2-40B4-BE49-F238E27FC236}">
                <a16:creationId xmlns:a16="http://schemas.microsoft.com/office/drawing/2014/main" id="{FB3D3AE2-FA9A-C440-8FBF-1AD4FEB69855}"/>
              </a:ext>
            </a:extLst>
          </p:cNvPr>
          <p:cNvSpPr>
            <a:spLocks noGrp="1"/>
          </p:cNvSpPr>
          <p:nvPr>
            <p:ph idx="1"/>
          </p:nvPr>
        </p:nvSpPr>
        <p:spPr>
          <a:xfrm>
            <a:off x="838200" y="1491795"/>
            <a:ext cx="10515600" cy="4778375"/>
          </a:xfrm>
        </p:spPr>
        <p:txBody>
          <a:bodyPr>
            <a:normAutofit lnSpcReduction="10000"/>
          </a:bodyPr>
          <a:lstStyle/>
          <a:p>
            <a:pPr marL="514350" indent="-514350">
              <a:buAutoNum type="arabicPeriod"/>
            </a:pPr>
            <a:r>
              <a:rPr lang="es-ES" dirty="0"/>
              <a:t>Introducción y Objetivos</a:t>
            </a:r>
          </a:p>
          <a:p>
            <a:pPr marL="514350" indent="-514350">
              <a:buAutoNum type="arabicPeriod"/>
            </a:pPr>
            <a:r>
              <a:rPr lang="es-ES" dirty="0"/>
              <a:t>Materiales y Métodos</a:t>
            </a:r>
          </a:p>
          <a:p>
            <a:pPr marL="971550" lvl="1" indent="-514350">
              <a:buFont typeface="+mj-lt"/>
              <a:buAutoNum type="alphaLcPeriod"/>
            </a:pPr>
            <a:r>
              <a:rPr lang="es-ES" dirty="0"/>
              <a:t>Datos de partida y Análisis Exploratorio</a:t>
            </a:r>
          </a:p>
          <a:p>
            <a:pPr marL="971550" lvl="1" indent="-514350">
              <a:buFont typeface="+mj-lt"/>
              <a:buAutoNum type="alphaLcPeriod"/>
            </a:pPr>
            <a:r>
              <a:rPr lang="es-ES" dirty="0"/>
              <a:t>Análisis Factorial</a:t>
            </a:r>
          </a:p>
          <a:p>
            <a:pPr marL="971550" lvl="1" indent="-514350">
              <a:buFont typeface="+mj-lt"/>
              <a:buAutoNum type="alphaLcPeriod"/>
            </a:pPr>
            <a:r>
              <a:rPr lang="es-ES" dirty="0"/>
              <a:t>Análisis de Conglomerados</a:t>
            </a:r>
          </a:p>
          <a:p>
            <a:pPr marL="514350" indent="-514350">
              <a:buAutoNum type="arabicPeriod"/>
            </a:pPr>
            <a:r>
              <a:rPr lang="es-ES" dirty="0"/>
              <a:t>Resultados</a:t>
            </a:r>
          </a:p>
          <a:p>
            <a:pPr marL="971550" lvl="1" indent="-514350">
              <a:buFont typeface="+mj-lt"/>
              <a:buAutoNum type="alphaLcPeriod"/>
            </a:pPr>
            <a:r>
              <a:rPr lang="es-ES" dirty="0"/>
              <a:t>Análisis Exploratorio</a:t>
            </a:r>
          </a:p>
          <a:p>
            <a:pPr marL="971550" lvl="1" indent="-514350">
              <a:buFont typeface="+mj-lt"/>
              <a:buAutoNum type="alphaLcPeriod"/>
            </a:pPr>
            <a:r>
              <a:rPr lang="es-ES" dirty="0"/>
              <a:t>Análisis Factorial</a:t>
            </a:r>
          </a:p>
          <a:p>
            <a:pPr marL="971550" lvl="1" indent="-514350">
              <a:buFont typeface="+mj-lt"/>
              <a:buAutoNum type="alphaLcPeriod"/>
            </a:pPr>
            <a:r>
              <a:rPr lang="es-ES" dirty="0"/>
              <a:t>Análisis de Conglomerados</a:t>
            </a:r>
          </a:p>
          <a:p>
            <a:pPr marL="514350" indent="-514350">
              <a:buAutoNum type="arabicPeriod"/>
            </a:pPr>
            <a:r>
              <a:rPr lang="es-ES" dirty="0"/>
              <a:t>Discusión</a:t>
            </a:r>
          </a:p>
          <a:p>
            <a:pPr marL="514350" indent="-514350">
              <a:buAutoNum type="arabicPeriod"/>
            </a:pPr>
            <a:r>
              <a:rPr lang="es-ES" dirty="0"/>
              <a:t>Conclusión</a:t>
            </a:r>
          </a:p>
        </p:txBody>
      </p:sp>
    </p:spTree>
    <p:extLst>
      <p:ext uri="{BB962C8B-B14F-4D97-AF65-F5344CB8AC3E}">
        <p14:creationId xmlns:p14="http://schemas.microsoft.com/office/powerpoint/2010/main" val="40584269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A55D0-EFCF-7A4D-AF1A-3175EBB930F9}"/>
              </a:ext>
            </a:extLst>
          </p:cNvPr>
          <p:cNvSpPr>
            <a:spLocks noGrp="1"/>
          </p:cNvSpPr>
          <p:nvPr>
            <p:ph type="title"/>
          </p:nvPr>
        </p:nvSpPr>
        <p:spPr/>
        <p:txBody>
          <a:bodyPr/>
          <a:lstStyle/>
          <a:p>
            <a:pPr algn="ctr"/>
            <a:r>
              <a:rPr lang="es-ES" b="1" dirty="0"/>
              <a:t>1. Introducción y Objetivos</a:t>
            </a:r>
          </a:p>
        </p:txBody>
      </p:sp>
      <p:sp>
        <p:nvSpPr>
          <p:cNvPr id="3" name="Marcador de contenido 2">
            <a:extLst>
              <a:ext uri="{FF2B5EF4-FFF2-40B4-BE49-F238E27FC236}">
                <a16:creationId xmlns:a16="http://schemas.microsoft.com/office/drawing/2014/main" id="{35DE3D2D-D774-1C4A-8AF9-E0B4DAA0C1EA}"/>
              </a:ext>
            </a:extLst>
          </p:cNvPr>
          <p:cNvSpPr>
            <a:spLocks noGrp="1"/>
          </p:cNvSpPr>
          <p:nvPr>
            <p:ph idx="1"/>
          </p:nvPr>
        </p:nvSpPr>
        <p:spPr>
          <a:xfrm>
            <a:off x="838200" y="1494971"/>
            <a:ext cx="10515600" cy="4681992"/>
          </a:xfrm>
        </p:spPr>
        <p:txBody>
          <a:bodyPr>
            <a:normAutofit/>
          </a:bodyPr>
          <a:lstStyle/>
          <a:p>
            <a:r>
              <a:rPr lang="es-ES" sz="2400" dirty="0"/>
              <a:t>Clasificación de ciudades en base a su composición de usos del suelo urbano</a:t>
            </a:r>
          </a:p>
          <a:p>
            <a:r>
              <a:rPr lang="es-ES" sz="2400" dirty="0"/>
              <a:t>Clasificaciones tradicionales:</a:t>
            </a:r>
          </a:p>
          <a:p>
            <a:pPr lvl="1"/>
            <a:r>
              <a:rPr lang="es-ES" sz="2000" dirty="0"/>
              <a:t>Variables Sociodemográficas</a:t>
            </a:r>
          </a:p>
          <a:p>
            <a:pPr lvl="1"/>
            <a:r>
              <a:rPr lang="es-ES" sz="2000" dirty="0"/>
              <a:t>Métricas espaciales</a:t>
            </a:r>
          </a:p>
          <a:p>
            <a:pPr marL="457200" lvl="1" indent="0">
              <a:buNone/>
            </a:pPr>
            <a:r>
              <a:rPr lang="es-ES" sz="1600" dirty="0"/>
              <a:t>(Harris, 1943; </a:t>
            </a:r>
            <a:r>
              <a:rPr lang="es-ES" sz="1600" dirty="0" err="1"/>
              <a:t>Freestone</a:t>
            </a:r>
            <a:r>
              <a:rPr lang="es-ES" sz="1600" dirty="0"/>
              <a:t> et al., 2003; Aguilera-Benavente et al., 2014; </a:t>
            </a:r>
            <a:r>
              <a:rPr lang="es-ES" sz="1600" dirty="0" err="1"/>
              <a:t>Goerlich</a:t>
            </a:r>
            <a:r>
              <a:rPr lang="es-ES" sz="1600" dirty="0"/>
              <a:t> et al., 2017; Pascual-Rosa, 2019;    </a:t>
            </a:r>
            <a:r>
              <a:rPr lang="es-ES" sz="1600" dirty="0" err="1"/>
              <a:t>Cebrián-Abellán</a:t>
            </a:r>
            <a:r>
              <a:rPr lang="es-ES" sz="1600" dirty="0"/>
              <a:t> et al., 2021)</a:t>
            </a:r>
          </a:p>
          <a:p>
            <a:r>
              <a:rPr lang="es-ES" sz="2400" dirty="0"/>
              <a:t>Disponibilidad de bases de datos</a:t>
            </a:r>
          </a:p>
          <a:p>
            <a:pPr lvl="1"/>
            <a:r>
              <a:rPr lang="es-ES" sz="2000" dirty="0" err="1"/>
              <a:t>Corine</a:t>
            </a:r>
            <a:r>
              <a:rPr lang="es-ES" sz="2000" dirty="0"/>
              <a:t> </a:t>
            </a:r>
            <a:r>
              <a:rPr lang="es-ES" sz="2000" dirty="0" err="1"/>
              <a:t>Land</a:t>
            </a:r>
            <a:r>
              <a:rPr lang="es-ES" sz="2000" dirty="0"/>
              <a:t> </a:t>
            </a:r>
            <a:r>
              <a:rPr lang="es-ES" sz="2000" dirty="0" err="1"/>
              <a:t>Cover</a:t>
            </a:r>
            <a:r>
              <a:rPr lang="es-ES" sz="2000" dirty="0"/>
              <a:t>, </a:t>
            </a:r>
            <a:r>
              <a:rPr lang="es-ES" sz="2000" dirty="0" err="1"/>
              <a:t>Urban</a:t>
            </a:r>
            <a:r>
              <a:rPr lang="es-ES" sz="2000" dirty="0"/>
              <a:t> Atlas…</a:t>
            </a:r>
          </a:p>
          <a:p>
            <a:pPr lvl="1"/>
            <a:r>
              <a:rPr lang="es-ES" sz="2000" dirty="0"/>
              <a:t>Catastro</a:t>
            </a:r>
          </a:p>
          <a:p>
            <a:r>
              <a:rPr lang="es-ES" sz="2400" dirty="0"/>
              <a:t>Objetivo Principal: Obtener grupos homogéneos de ciudades que representan la variabilidad de las ciudades españolas</a:t>
            </a:r>
          </a:p>
          <a:p>
            <a:pPr lvl="1"/>
            <a:r>
              <a:rPr lang="es-ES" sz="2000" dirty="0"/>
              <a:t>Objetivo secundario 1: Obtener los factores que mayor varianza explican entre las ciudades</a:t>
            </a:r>
          </a:p>
          <a:p>
            <a:pPr lvl="1"/>
            <a:r>
              <a:rPr lang="es-ES" sz="2000" dirty="0"/>
              <a:t>Objetivo secundario 2: Agrupar las ciudades en base a estos factores</a:t>
            </a:r>
          </a:p>
        </p:txBody>
      </p:sp>
    </p:spTree>
    <p:extLst>
      <p:ext uri="{BB962C8B-B14F-4D97-AF65-F5344CB8AC3E}">
        <p14:creationId xmlns:p14="http://schemas.microsoft.com/office/powerpoint/2010/main" val="3757281600"/>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p:txBody>
          <a:bodyPr/>
          <a:lstStyle/>
          <a:p>
            <a:pPr algn="ctr"/>
            <a:r>
              <a:rPr lang="es-ES" b="1" dirty="0"/>
              <a:t>2. Materiales y Métodos: Área de estudio</a:t>
            </a:r>
          </a:p>
        </p:txBody>
      </p:sp>
      <p:sp>
        <p:nvSpPr>
          <p:cNvPr id="4" name="Marcador de contenido 3">
            <a:extLst>
              <a:ext uri="{FF2B5EF4-FFF2-40B4-BE49-F238E27FC236}">
                <a16:creationId xmlns:a16="http://schemas.microsoft.com/office/drawing/2014/main" id="{4A64AABC-5F50-A5C5-A915-B0B2A68B7A70}"/>
              </a:ext>
            </a:extLst>
          </p:cNvPr>
          <p:cNvSpPr>
            <a:spLocks noGrp="1"/>
          </p:cNvSpPr>
          <p:nvPr>
            <p:ph idx="1"/>
          </p:nvPr>
        </p:nvSpPr>
        <p:spPr>
          <a:xfrm>
            <a:off x="838199" y="1825625"/>
            <a:ext cx="10974356" cy="4351338"/>
          </a:xfrm>
        </p:spPr>
        <p:txBody>
          <a:bodyPr>
            <a:normAutofit/>
          </a:bodyPr>
          <a:lstStyle/>
          <a:p>
            <a:r>
              <a:rPr lang="es-ES" sz="2400" dirty="0"/>
              <a:t>Se analizaron un total de 72 ciudades</a:t>
            </a:r>
          </a:p>
          <a:p>
            <a:r>
              <a:rPr lang="es-ES" sz="2400" dirty="0"/>
              <a:t>Criterio de selección          Capitales de Provincia y/o más de 100.000 habitantes</a:t>
            </a:r>
          </a:p>
        </p:txBody>
      </p:sp>
      <p:cxnSp>
        <p:nvCxnSpPr>
          <p:cNvPr id="5" name="Conector recto de flecha 4">
            <a:extLst>
              <a:ext uri="{FF2B5EF4-FFF2-40B4-BE49-F238E27FC236}">
                <a16:creationId xmlns:a16="http://schemas.microsoft.com/office/drawing/2014/main" id="{8D964726-CB2E-2C46-9F1D-10D35A8AD376}"/>
              </a:ext>
            </a:extLst>
          </p:cNvPr>
          <p:cNvCxnSpPr>
            <a:cxnSpLocks/>
          </p:cNvCxnSpPr>
          <p:nvPr/>
        </p:nvCxnSpPr>
        <p:spPr>
          <a:xfrm>
            <a:off x="3769567" y="2500604"/>
            <a:ext cx="4665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CCD985F4-1190-3F4C-B819-15F86DF8B962}"/>
              </a:ext>
            </a:extLst>
          </p:cNvPr>
          <p:cNvPicPr>
            <a:picLocks noChangeAspect="1"/>
          </p:cNvPicPr>
          <p:nvPr/>
        </p:nvPicPr>
        <p:blipFill>
          <a:blip r:embed="rId3"/>
          <a:stretch>
            <a:fillRect/>
          </a:stretch>
        </p:blipFill>
        <p:spPr>
          <a:xfrm>
            <a:off x="3489454" y="2774384"/>
            <a:ext cx="5213091" cy="3718491"/>
          </a:xfrm>
          <a:prstGeom prst="rect">
            <a:avLst/>
          </a:prstGeom>
        </p:spPr>
      </p:pic>
      <p:sp>
        <p:nvSpPr>
          <p:cNvPr id="7" name="CuadroTexto 6">
            <a:extLst>
              <a:ext uri="{FF2B5EF4-FFF2-40B4-BE49-F238E27FC236}">
                <a16:creationId xmlns:a16="http://schemas.microsoft.com/office/drawing/2014/main" id="{363D967A-5EDA-604C-9876-C4D92BEDFCE2}"/>
              </a:ext>
            </a:extLst>
          </p:cNvPr>
          <p:cNvSpPr txBox="1"/>
          <p:nvPr/>
        </p:nvSpPr>
        <p:spPr>
          <a:xfrm>
            <a:off x="3489454" y="6492875"/>
            <a:ext cx="6096000" cy="276999"/>
          </a:xfrm>
          <a:prstGeom prst="rect">
            <a:avLst/>
          </a:prstGeom>
          <a:noFill/>
        </p:spPr>
        <p:txBody>
          <a:bodyPr wrap="square">
            <a:spAutoFit/>
          </a:bodyPr>
          <a:lstStyle/>
          <a:p>
            <a:r>
              <a:rPr lang="es-ES" sz="1200" dirty="0"/>
              <a:t>Figura 1: Ciudades analizadas durante el estudio</a:t>
            </a:r>
          </a:p>
        </p:txBody>
      </p:sp>
    </p:spTree>
    <p:extLst>
      <p:ext uri="{BB962C8B-B14F-4D97-AF65-F5344CB8AC3E}">
        <p14:creationId xmlns:p14="http://schemas.microsoft.com/office/powerpoint/2010/main" val="177895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p:txBody>
          <a:bodyPr/>
          <a:lstStyle/>
          <a:p>
            <a:pPr algn="ctr"/>
            <a:r>
              <a:rPr lang="es-ES" b="1" dirty="0"/>
              <a:t>2. Materiales y Métodos: Flujograma</a:t>
            </a:r>
          </a:p>
        </p:txBody>
      </p:sp>
      <p:pic>
        <p:nvPicPr>
          <p:cNvPr id="9" name="Marcador de contenido 8">
            <a:extLst>
              <a:ext uri="{FF2B5EF4-FFF2-40B4-BE49-F238E27FC236}">
                <a16:creationId xmlns:a16="http://schemas.microsoft.com/office/drawing/2014/main" id="{62EA70EA-C41F-1D46-A205-5899C3BB7999}"/>
              </a:ext>
            </a:extLst>
          </p:cNvPr>
          <p:cNvPicPr>
            <a:picLocks noGrp="1" noChangeAspect="1"/>
          </p:cNvPicPr>
          <p:nvPr>
            <p:ph idx="1"/>
          </p:nvPr>
        </p:nvPicPr>
        <p:blipFill>
          <a:blip r:embed="rId3"/>
          <a:srcRect/>
          <a:stretch/>
        </p:blipFill>
        <p:spPr>
          <a:xfrm>
            <a:off x="1553065" y="1336449"/>
            <a:ext cx="9085869" cy="5156425"/>
          </a:xfrm>
        </p:spPr>
      </p:pic>
      <p:sp>
        <p:nvSpPr>
          <p:cNvPr id="5" name="CuadroTexto 4">
            <a:extLst>
              <a:ext uri="{FF2B5EF4-FFF2-40B4-BE49-F238E27FC236}">
                <a16:creationId xmlns:a16="http://schemas.microsoft.com/office/drawing/2014/main" id="{92275288-DDF5-C140-8BC6-5C3058DE244C}"/>
              </a:ext>
            </a:extLst>
          </p:cNvPr>
          <p:cNvSpPr txBox="1"/>
          <p:nvPr/>
        </p:nvSpPr>
        <p:spPr>
          <a:xfrm>
            <a:off x="1852367" y="6215875"/>
            <a:ext cx="6096000" cy="276999"/>
          </a:xfrm>
          <a:prstGeom prst="rect">
            <a:avLst/>
          </a:prstGeom>
          <a:noFill/>
        </p:spPr>
        <p:txBody>
          <a:bodyPr wrap="square">
            <a:spAutoFit/>
          </a:bodyPr>
          <a:lstStyle/>
          <a:p>
            <a:r>
              <a:rPr lang="es-ES" sz="1200" dirty="0"/>
              <a:t>Figura 2: Flujo de trabajo seguido durante el estudio</a:t>
            </a:r>
          </a:p>
        </p:txBody>
      </p:sp>
    </p:spTree>
    <p:extLst>
      <p:ext uri="{BB962C8B-B14F-4D97-AF65-F5344CB8AC3E}">
        <p14:creationId xmlns:p14="http://schemas.microsoft.com/office/powerpoint/2010/main" val="308592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p:txBody>
          <a:bodyPr/>
          <a:lstStyle/>
          <a:p>
            <a:pPr algn="ctr"/>
            <a:r>
              <a:rPr lang="es-ES" b="1" dirty="0"/>
              <a:t>2a. Datos de partida: Clasificador catastral y porcentajes de ocupación</a:t>
            </a:r>
          </a:p>
        </p:txBody>
      </p:sp>
      <p:sp>
        <p:nvSpPr>
          <p:cNvPr id="4" name="Marcador de contenido 3">
            <a:extLst>
              <a:ext uri="{FF2B5EF4-FFF2-40B4-BE49-F238E27FC236}">
                <a16:creationId xmlns:a16="http://schemas.microsoft.com/office/drawing/2014/main" id="{7F8BD7FB-9076-4F47-887E-F23E2D8AE83C}"/>
              </a:ext>
            </a:extLst>
          </p:cNvPr>
          <p:cNvSpPr>
            <a:spLocks noGrp="1"/>
          </p:cNvSpPr>
          <p:nvPr>
            <p:ph idx="1"/>
          </p:nvPr>
        </p:nvSpPr>
        <p:spPr/>
        <p:txBody>
          <a:bodyPr>
            <a:normAutofit/>
          </a:bodyPr>
          <a:lstStyle/>
          <a:p>
            <a:r>
              <a:rPr lang="es-ES" dirty="0"/>
              <a:t>Clasificador catastral: Ocupación de uso del suelo a nivel parcelario</a:t>
            </a:r>
          </a:p>
          <a:p>
            <a:pPr lvl="1"/>
            <a:r>
              <a:rPr lang="es-ES" dirty="0"/>
              <a:t>Clasificación intermedia: 16 categorías de usos del suelo</a:t>
            </a:r>
          </a:p>
          <a:p>
            <a:pPr lvl="1"/>
            <a:r>
              <a:rPr lang="es-ES" dirty="0"/>
              <a:t>Categorías descartadas: Otros y Sin edificar</a:t>
            </a:r>
          </a:p>
          <a:p>
            <a:pPr lvl="1"/>
            <a:r>
              <a:rPr lang="es-ES" dirty="0"/>
              <a:t>Ejemplo de salida de la herramienta</a:t>
            </a:r>
          </a:p>
          <a:p>
            <a:pPr marL="457200" lvl="1" indent="0">
              <a:buNone/>
            </a:pPr>
            <a:endParaRPr lang="es-ES" dirty="0"/>
          </a:p>
          <a:p>
            <a:r>
              <a:rPr lang="es-ES" dirty="0"/>
              <a:t>Porcentajes de ocupación de cada uso</a:t>
            </a:r>
          </a:p>
        </p:txBody>
      </p:sp>
      <p:pic>
        <p:nvPicPr>
          <p:cNvPr id="6" name="Imagen 5">
            <a:extLst>
              <a:ext uri="{FF2B5EF4-FFF2-40B4-BE49-F238E27FC236}">
                <a16:creationId xmlns:a16="http://schemas.microsoft.com/office/drawing/2014/main" id="{9A947898-D9ED-CA4F-BF93-CC4FE40D00E7}"/>
              </a:ext>
            </a:extLst>
          </p:cNvPr>
          <p:cNvPicPr>
            <a:picLocks noChangeAspect="1"/>
          </p:cNvPicPr>
          <p:nvPr/>
        </p:nvPicPr>
        <p:blipFill>
          <a:blip r:embed="rId3"/>
          <a:stretch>
            <a:fillRect/>
          </a:stretch>
        </p:blipFill>
        <p:spPr>
          <a:xfrm>
            <a:off x="6701971" y="2988671"/>
            <a:ext cx="4953000" cy="3504204"/>
          </a:xfrm>
          <a:prstGeom prst="rect">
            <a:avLst/>
          </a:prstGeom>
        </p:spPr>
      </p:pic>
      <p:sp>
        <p:nvSpPr>
          <p:cNvPr id="7" name="CuadroTexto 6">
            <a:extLst>
              <a:ext uri="{FF2B5EF4-FFF2-40B4-BE49-F238E27FC236}">
                <a16:creationId xmlns:a16="http://schemas.microsoft.com/office/drawing/2014/main" id="{FBD09BC7-5FB7-CF4F-9DFC-8DB5813B163B}"/>
              </a:ext>
            </a:extLst>
          </p:cNvPr>
          <p:cNvSpPr txBox="1"/>
          <p:nvPr/>
        </p:nvSpPr>
        <p:spPr>
          <a:xfrm>
            <a:off x="6701971" y="6497864"/>
            <a:ext cx="4938486" cy="276999"/>
          </a:xfrm>
          <a:prstGeom prst="rect">
            <a:avLst/>
          </a:prstGeom>
          <a:noFill/>
        </p:spPr>
        <p:txBody>
          <a:bodyPr wrap="square" rtlCol="0">
            <a:spAutoFit/>
          </a:bodyPr>
          <a:lstStyle/>
          <a:p>
            <a:r>
              <a:rPr lang="es-ES" sz="1200" dirty="0"/>
              <a:t>Figura 3: Ejemplo de clasificación intermedia</a:t>
            </a:r>
          </a:p>
        </p:txBody>
      </p:sp>
    </p:spTree>
    <p:extLst>
      <p:ext uri="{BB962C8B-B14F-4D97-AF65-F5344CB8AC3E}">
        <p14:creationId xmlns:p14="http://schemas.microsoft.com/office/powerpoint/2010/main" val="238278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62EA70EA-C41F-1D46-A205-5899C3BB7999}"/>
              </a:ext>
            </a:extLst>
          </p:cNvPr>
          <p:cNvPicPr>
            <a:picLocks noGrp="1" noChangeAspect="1"/>
          </p:cNvPicPr>
          <p:nvPr>
            <p:ph idx="1"/>
          </p:nvPr>
        </p:nvPicPr>
        <p:blipFill>
          <a:blip r:embed="rId3"/>
          <a:srcRect/>
          <a:stretch/>
        </p:blipFill>
        <p:spPr>
          <a:xfrm>
            <a:off x="6012765" y="3440281"/>
            <a:ext cx="5675595" cy="3221021"/>
          </a:xfrm>
        </p:spPr>
      </p:pic>
      <p:sp>
        <p:nvSpPr>
          <p:cNvPr id="3" name="CuadroTexto 2">
            <a:extLst>
              <a:ext uri="{FF2B5EF4-FFF2-40B4-BE49-F238E27FC236}">
                <a16:creationId xmlns:a16="http://schemas.microsoft.com/office/drawing/2014/main" id="{932AB476-0A82-944F-8BC7-44BF9BCCAF77}"/>
              </a:ext>
            </a:extLst>
          </p:cNvPr>
          <p:cNvSpPr txBox="1"/>
          <p:nvPr/>
        </p:nvSpPr>
        <p:spPr>
          <a:xfrm>
            <a:off x="565280" y="1601837"/>
            <a:ext cx="8186834" cy="2246769"/>
          </a:xfrm>
          <a:prstGeom prst="rect">
            <a:avLst/>
          </a:prstGeom>
          <a:noFill/>
        </p:spPr>
        <p:txBody>
          <a:bodyPr wrap="square" rtlCol="0">
            <a:spAutoFit/>
          </a:bodyPr>
          <a:lstStyle/>
          <a:p>
            <a:pPr marL="285750" indent="-285750">
              <a:buFont typeface="Arial" panose="020B0604020202020204" pitchFamily="34" charset="0"/>
              <a:buChar char="•"/>
            </a:pPr>
            <a:r>
              <a:rPr lang="es-ES" sz="2800" dirty="0"/>
              <a:t>Métodos de extracción y rotación: </a:t>
            </a:r>
            <a:r>
              <a:rPr lang="es-ES" sz="2800" dirty="0" err="1"/>
              <a:t>Minres</a:t>
            </a:r>
            <a:r>
              <a:rPr lang="es-ES" sz="2800" dirty="0"/>
              <a:t> y Promax</a:t>
            </a:r>
          </a:p>
          <a:p>
            <a:pPr marL="285750" indent="-285750">
              <a:buFont typeface="Arial" panose="020B0604020202020204" pitchFamily="34" charset="0"/>
              <a:buChar char="•"/>
            </a:pPr>
            <a:r>
              <a:rPr lang="es-ES" sz="2800" dirty="0"/>
              <a:t>Número de factores extraídos:</a:t>
            </a:r>
          </a:p>
          <a:p>
            <a:pPr marL="742950" lvl="1" indent="-285750">
              <a:buFont typeface="Arial" panose="020B0604020202020204" pitchFamily="34" charset="0"/>
              <a:buChar char="•"/>
            </a:pPr>
            <a:r>
              <a:rPr lang="es-ES" sz="2800" dirty="0"/>
              <a:t>2 Factores	    Infraextracción</a:t>
            </a:r>
          </a:p>
          <a:p>
            <a:pPr marL="742950" lvl="1" indent="-285750">
              <a:buFont typeface="Arial" panose="020B0604020202020204" pitchFamily="34" charset="0"/>
              <a:buChar char="•"/>
            </a:pPr>
            <a:r>
              <a:rPr lang="es-ES" sz="2800" dirty="0"/>
              <a:t>Más de 3 factores	    Sobrextracción </a:t>
            </a:r>
          </a:p>
          <a:p>
            <a:pPr marL="742950" lvl="1" indent="-285750">
              <a:buFont typeface="Arial" panose="020B0604020202020204" pitchFamily="34" charset="0"/>
              <a:buChar char="•"/>
            </a:pPr>
            <a:r>
              <a:rPr lang="es-ES" sz="2800" dirty="0"/>
              <a:t>Modelo con 3 factores: Coherencia temática </a:t>
            </a:r>
          </a:p>
        </p:txBody>
      </p:sp>
      <p:cxnSp>
        <p:nvCxnSpPr>
          <p:cNvPr id="5" name="Conector recto de flecha 4">
            <a:extLst>
              <a:ext uri="{FF2B5EF4-FFF2-40B4-BE49-F238E27FC236}">
                <a16:creationId xmlns:a16="http://schemas.microsoft.com/office/drawing/2014/main" id="{3E93AB89-10A5-DA4B-B867-CE059BB20291}"/>
              </a:ext>
            </a:extLst>
          </p:cNvPr>
          <p:cNvCxnSpPr>
            <a:cxnSpLocks/>
          </p:cNvCxnSpPr>
          <p:nvPr/>
        </p:nvCxnSpPr>
        <p:spPr>
          <a:xfrm>
            <a:off x="4053637" y="3168262"/>
            <a:ext cx="4665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a:extLst>
              <a:ext uri="{FF2B5EF4-FFF2-40B4-BE49-F238E27FC236}">
                <a16:creationId xmlns:a16="http://schemas.microsoft.com/office/drawing/2014/main" id="{1FE633B1-336A-A44A-A373-4CA9A59C4DA6}"/>
              </a:ext>
            </a:extLst>
          </p:cNvPr>
          <p:cNvCxnSpPr>
            <a:cxnSpLocks/>
          </p:cNvCxnSpPr>
          <p:nvPr/>
        </p:nvCxnSpPr>
        <p:spPr>
          <a:xfrm>
            <a:off x="2994091" y="2747348"/>
            <a:ext cx="5481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a:xfrm>
            <a:off x="2431402" y="131383"/>
            <a:ext cx="7472266" cy="1325563"/>
          </a:xfrm>
        </p:spPr>
        <p:txBody>
          <a:bodyPr/>
          <a:lstStyle/>
          <a:p>
            <a:pPr algn="ctr"/>
            <a:r>
              <a:rPr lang="es-ES" b="1" dirty="0"/>
              <a:t>2b. Métodos: Análisis Factorial</a:t>
            </a:r>
          </a:p>
        </p:txBody>
      </p:sp>
      <p:sp>
        <p:nvSpPr>
          <p:cNvPr id="8" name="CuadroTexto 7">
            <a:extLst>
              <a:ext uri="{FF2B5EF4-FFF2-40B4-BE49-F238E27FC236}">
                <a16:creationId xmlns:a16="http://schemas.microsoft.com/office/drawing/2014/main" id="{6AC48048-7AD7-D94F-B015-BE9C9D3870FA}"/>
              </a:ext>
            </a:extLst>
          </p:cNvPr>
          <p:cNvSpPr txBox="1"/>
          <p:nvPr/>
        </p:nvSpPr>
        <p:spPr>
          <a:xfrm>
            <a:off x="742692" y="3892860"/>
            <a:ext cx="2365829" cy="307777"/>
          </a:xfrm>
          <a:prstGeom prst="rect">
            <a:avLst/>
          </a:prstGeom>
          <a:noFill/>
        </p:spPr>
        <p:txBody>
          <a:bodyPr wrap="square">
            <a:spAutoFit/>
          </a:bodyPr>
          <a:lstStyle/>
          <a:p>
            <a:r>
              <a:rPr lang="es-ES" sz="1400" dirty="0"/>
              <a:t>(Watkins, M. W., 2021) </a:t>
            </a:r>
          </a:p>
        </p:txBody>
      </p:sp>
    </p:spTree>
    <p:extLst>
      <p:ext uri="{BB962C8B-B14F-4D97-AF65-F5344CB8AC3E}">
        <p14:creationId xmlns:p14="http://schemas.microsoft.com/office/powerpoint/2010/main" val="289526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62EA70EA-C41F-1D46-A205-5899C3BB7999}"/>
              </a:ext>
            </a:extLst>
          </p:cNvPr>
          <p:cNvPicPr>
            <a:picLocks noGrp="1" noChangeAspect="1"/>
          </p:cNvPicPr>
          <p:nvPr>
            <p:ph idx="1"/>
          </p:nvPr>
        </p:nvPicPr>
        <p:blipFill>
          <a:blip r:embed="rId3"/>
          <a:srcRect/>
          <a:stretch/>
        </p:blipFill>
        <p:spPr>
          <a:xfrm>
            <a:off x="5973009" y="3417719"/>
            <a:ext cx="5715351" cy="3243584"/>
          </a:xfrm>
        </p:spPr>
      </p:pic>
      <p:sp>
        <p:nvSpPr>
          <p:cNvPr id="3" name="CuadroTexto 2">
            <a:extLst>
              <a:ext uri="{FF2B5EF4-FFF2-40B4-BE49-F238E27FC236}">
                <a16:creationId xmlns:a16="http://schemas.microsoft.com/office/drawing/2014/main" id="{932AB476-0A82-944F-8BC7-44BF9BCCAF77}"/>
              </a:ext>
            </a:extLst>
          </p:cNvPr>
          <p:cNvSpPr txBox="1"/>
          <p:nvPr/>
        </p:nvSpPr>
        <p:spPr>
          <a:xfrm>
            <a:off x="565280" y="1601837"/>
            <a:ext cx="8491634" cy="1815882"/>
          </a:xfrm>
          <a:prstGeom prst="rect">
            <a:avLst/>
          </a:prstGeom>
          <a:noFill/>
        </p:spPr>
        <p:txBody>
          <a:bodyPr wrap="square" rtlCol="0">
            <a:spAutoFit/>
          </a:bodyPr>
          <a:lstStyle/>
          <a:p>
            <a:pPr marL="285750" indent="-285750">
              <a:buFont typeface="Arial" panose="020B0604020202020204" pitchFamily="34" charset="0"/>
              <a:buChar char="•"/>
            </a:pPr>
            <a:r>
              <a:rPr lang="es-ES" sz="2800" dirty="0"/>
              <a:t>Método jerárquico	     Criterio de Ward</a:t>
            </a:r>
          </a:p>
          <a:p>
            <a:pPr marL="285750" indent="-285750">
              <a:buFont typeface="Arial" panose="020B0604020202020204" pitchFamily="34" charset="0"/>
              <a:buChar char="•"/>
            </a:pPr>
            <a:r>
              <a:rPr lang="es-ES" sz="2800" dirty="0"/>
              <a:t>Determinación del número de grupos:</a:t>
            </a:r>
          </a:p>
          <a:p>
            <a:pPr marL="742950" lvl="1" indent="-285750">
              <a:buFont typeface="Arial" panose="020B0604020202020204" pitchFamily="34" charset="0"/>
              <a:buChar char="•"/>
            </a:pPr>
            <a:r>
              <a:rPr lang="es-ES" sz="2800" dirty="0"/>
              <a:t>Diversas pruebas entre 2 y 8 grupos</a:t>
            </a:r>
          </a:p>
          <a:p>
            <a:pPr marL="742950" lvl="1" indent="-285750">
              <a:buFont typeface="Arial" panose="020B0604020202020204" pitchFamily="34" charset="0"/>
              <a:buChar char="•"/>
            </a:pPr>
            <a:r>
              <a:rPr lang="es-ES" sz="2800" dirty="0"/>
              <a:t>5 grupos con patrones de distribución diferenciados </a:t>
            </a:r>
          </a:p>
        </p:txBody>
      </p:sp>
      <p:cxnSp>
        <p:nvCxnSpPr>
          <p:cNvPr id="7" name="Conector recto de flecha 6">
            <a:extLst>
              <a:ext uri="{FF2B5EF4-FFF2-40B4-BE49-F238E27FC236}">
                <a16:creationId xmlns:a16="http://schemas.microsoft.com/office/drawing/2014/main" id="{1FE633B1-336A-A44A-A373-4CA9A59C4DA6}"/>
              </a:ext>
            </a:extLst>
          </p:cNvPr>
          <p:cNvCxnSpPr>
            <a:cxnSpLocks/>
          </p:cNvCxnSpPr>
          <p:nvPr/>
        </p:nvCxnSpPr>
        <p:spPr>
          <a:xfrm>
            <a:off x="3800671" y="1906037"/>
            <a:ext cx="7651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1DC9211A-B135-184E-BE1F-D8BD74CE5FFC}"/>
              </a:ext>
            </a:extLst>
          </p:cNvPr>
          <p:cNvSpPr>
            <a:spLocks noGrp="1"/>
          </p:cNvSpPr>
          <p:nvPr>
            <p:ph type="title"/>
          </p:nvPr>
        </p:nvSpPr>
        <p:spPr>
          <a:xfrm>
            <a:off x="1462824" y="193505"/>
            <a:ext cx="9495462" cy="1325563"/>
          </a:xfrm>
        </p:spPr>
        <p:txBody>
          <a:bodyPr/>
          <a:lstStyle/>
          <a:p>
            <a:pPr algn="ctr"/>
            <a:r>
              <a:rPr lang="es-ES" b="1" dirty="0"/>
              <a:t>2c. Métodos: Análisis de Conglomerados</a:t>
            </a:r>
          </a:p>
        </p:txBody>
      </p:sp>
    </p:spTree>
    <p:extLst>
      <p:ext uri="{BB962C8B-B14F-4D97-AF65-F5344CB8AC3E}">
        <p14:creationId xmlns:p14="http://schemas.microsoft.com/office/powerpoint/2010/main" val="2723340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F5FC5-DA25-8E4E-8B2C-736ED08C3DBE}"/>
              </a:ext>
            </a:extLst>
          </p:cNvPr>
          <p:cNvSpPr>
            <a:spLocks noGrp="1"/>
          </p:cNvSpPr>
          <p:nvPr>
            <p:ph type="title"/>
          </p:nvPr>
        </p:nvSpPr>
        <p:spPr>
          <a:xfrm>
            <a:off x="838200" y="500062"/>
            <a:ext cx="10515600" cy="893309"/>
          </a:xfrm>
        </p:spPr>
        <p:txBody>
          <a:bodyPr/>
          <a:lstStyle/>
          <a:p>
            <a:pPr algn="ctr"/>
            <a:r>
              <a:rPr lang="es-ES" b="1" dirty="0"/>
              <a:t>3a. Resultados: Análisis Exploratorio</a:t>
            </a:r>
          </a:p>
        </p:txBody>
      </p:sp>
      <p:sp>
        <p:nvSpPr>
          <p:cNvPr id="3" name="Marcador de contenido 2">
            <a:extLst>
              <a:ext uri="{FF2B5EF4-FFF2-40B4-BE49-F238E27FC236}">
                <a16:creationId xmlns:a16="http://schemas.microsoft.com/office/drawing/2014/main" id="{F858FE6D-C91E-2B42-865E-D87E0CB374C0}"/>
              </a:ext>
            </a:extLst>
          </p:cNvPr>
          <p:cNvSpPr>
            <a:spLocks noGrp="1"/>
          </p:cNvSpPr>
          <p:nvPr>
            <p:ph idx="1"/>
          </p:nvPr>
        </p:nvSpPr>
        <p:spPr>
          <a:xfrm>
            <a:off x="838200" y="1393371"/>
            <a:ext cx="10515600" cy="4783592"/>
          </a:xfrm>
        </p:spPr>
        <p:txBody>
          <a:bodyPr/>
          <a:lstStyle/>
          <a:p>
            <a:r>
              <a:rPr lang="es-ES" dirty="0"/>
              <a:t>Distribuciones no normales	     Método de extracción</a:t>
            </a:r>
          </a:p>
          <a:p>
            <a:pPr marL="0" indent="0">
              <a:buNone/>
            </a:pPr>
            <a:r>
              <a:rPr lang="es-ES" dirty="0"/>
              <a:t> </a:t>
            </a:r>
          </a:p>
          <a:p>
            <a:pPr marL="0" indent="0">
              <a:buNone/>
            </a:pPr>
            <a:endParaRPr lang="es-ES" dirty="0"/>
          </a:p>
          <a:p>
            <a:pPr marL="0" indent="0">
              <a:buNone/>
            </a:pPr>
            <a:endParaRPr lang="es-ES" dirty="0"/>
          </a:p>
          <a:p>
            <a:pPr marL="0" indent="0">
              <a:buNone/>
            </a:pPr>
            <a:endParaRPr lang="es-ES" dirty="0"/>
          </a:p>
          <a:p>
            <a:r>
              <a:rPr lang="es-ES" dirty="0"/>
              <a:t>Observaciones atípicas		Exclusión de Santa Coloma y Málaga</a:t>
            </a:r>
          </a:p>
          <a:p>
            <a:r>
              <a:rPr lang="es-ES" dirty="0"/>
              <a:t>Matriz de correlaciones:</a:t>
            </a:r>
          </a:p>
          <a:p>
            <a:pPr lvl="1"/>
            <a:r>
              <a:rPr lang="es-ES" dirty="0"/>
              <a:t>75% de los coeficientes de correlación entre pares de variables &lt; 0,30 (</a:t>
            </a:r>
            <a:r>
              <a:rPr lang="es-ES" dirty="0" err="1"/>
              <a:t>Spearman</a:t>
            </a:r>
            <a:r>
              <a:rPr lang="es-ES" dirty="0"/>
              <a:t>)</a:t>
            </a:r>
          </a:p>
          <a:p>
            <a:pPr lvl="1"/>
            <a:r>
              <a:rPr lang="es-ES" dirty="0"/>
              <a:t>Prueba </a:t>
            </a:r>
            <a:r>
              <a:rPr lang="es-ES" dirty="0" err="1"/>
              <a:t>Kaiser</a:t>
            </a:r>
            <a:r>
              <a:rPr lang="es-ES" dirty="0"/>
              <a:t>–Meyer–Olkin (KMO): 0,68 </a:t>
            </a:r>
            <a:r>
              <a:rPr lang="es-ES" sz="1600" dirty="0"/>
              <a:t>(</a:t>
            </a:r>
            <a:r>
              <a:rPr lang="es-ES" sz="1600" dirty="0" err="1"/>
              <a:t>Mvududu</a:t>
            </a:r>
            <a:r>
              <a:rPr lang="es-ES" sz="1600" dirty="0"/>
              <a:t> y </a:t>
            </a:r>
            <a:r>
              <a:rPr lang="es-ES" sz="1600" dirty="0" err="1"/>
              <a:t>Sink</a:t>
            </a:r>
            <a:r>
              <a:rPr lang="es-ES" sz="1600" dirty="0"/>
              <a:t>, 2013)</a:t>
            </a:r>
          </a:p>
          <a:p>
            <a:pPr lvl="1"/>
            <a:endParaRPr lang="es-ES" dirty="0"/>
          </a:p>
        </p:txBody>
      </p:sp>
      <p:cxnSp>
        <p:nvCxnSpPr>
          <p:cNvPr id="5" name="Conector recto de flecha 4">
            <a:extLst>
              <a:ext uri="{FF2B5EF4-FFF2-40B4-BE49-F238E27FC236}">
                <a16:creationId xmlns:a16="http://schemas.microsoft.com/office/drawing/2014/main" id="{F9CE86BA-1456-5946-B174-DA712C8132D6}"/>
              </a:ext>
            </a:extLst>
          </p:cNvPr>
          <p:cNvCxnSpPr>
            <a:cxnSpLocks/>
          </p:cNvCxnSpPr>
          <p:nvPr/>
        </p:nvCxnSpPr>
        <p:spPr>
          <a:xfrm>
            <a:off x="5299788" y="1606939"/>
            <a:ext cx="4105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Conector recto de flecha 6">
            <a:extLst>
              <a:ext uri="{FF2B5EF4-FFF2-40B4-BE49-F238E27FC236}">
                <a16:creationId xmlns:a16="http://schemas.microsoft.com/office/drawing/2014/main" id="{CDC4B694-37AD-B24F-83A7-D9AF4F9EBB92}"/>
              </a:ext>
            </a:extLst>
          </p:cNvPr>
          <p:cNvCxnSpPr>
            <a:cxnSpLocks/>
          </p:cNvCxnSpPr>
          <p:nvPr/>
        </p:nvCxnSpPr>
        <p:spPr>
          <a:xfrm>
            <a:off x="4615543" y="4166637"/>
            <a:ext cx="6842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Imagen 7">
            <a:extLst>
              <a:ext uri="{FF2B5EF4-FFF2-40B4-BE49-F238E27FC236}">
                <a16:creationId xmlns:a16="http://schemas.microsoft.com/office/drawing/2014/main" id="{C188E8B0-4774-2D40-AF7C-341128AF4029}"/>
              </a:ext>
            </a:extLst>
          </p:cNvPr>
          <p:cNvPicPr>
            <a:picLocks noChangeAspect="1"/>
          </p:cNvPicPr>
          <p:nvPr/>
        </p:nvPicPr>
        <p:blipFill>
          <a:blip r:embed="rId3"/>
          <a:stretch>
            <a:fillRect/>
          </a:stretch>
        </p:blipFill>
        <p:spPr>
          <a:xfrm>
            <a:off x="1378857" y="1890927"/>
            <a:ext cx="2917372" cy="1740056"/>
          </a:xfrm>
          <a:prstGeom prst="rect">
            <a:avLst/>
          </a:prstGeom>
        </p:spPr>
      </p:pic>
      <p:sp>
        <p:nvSpPr>
          <p:cNvPr id="9" name="CuadroTexto 8">
            <a:extLst>
              <a:ext uri="{FF2B5EF4-FFF2-40B4-BE49-F238E27FC236}">
                <a16:creationId xmlns:a16="http://schemas.microsoft.com/office/drawing/2014/main" id="{4CA1E6C2-3BB8-914E-8039-67C0233C294E}"/>
              </a:ext>
            </a:extLst>
          </p:cNvPr>
          <p:cNvSpPr txBox="1"/>
          <p:nvPr/>
        </p:nvSpPr>
        <p:spPr>
          <a:xfrm>
            <a:off x="1378857" y="3643086"/>
            <a:ext cx="4717143" cy="276999"/>
          </a:xfrm>
          <a:prstGeom prst="rect">
            <a:avLst/>
          </a:prstGeom>
          <a:noFill/>
        </p:spPr>
        <p:txBody>
          <a:bodyPr wrap="square" rtlCol="0">
            <a:spAutoFit/>
          </a:bodyPr>
          <a:lstStyle/>
          <a:p>
            <a:r>
              <a:rPr lang="es-ES" sz="1200" dirty="0"/>
              <a:t>Figura 4: Histogramas de los usos Ocio y Oficinas</a:t>
            </a:r>
          </a:p>
        </p:txBody>
      </p:sp>
    </p:spTree>
    <p:extLst>
      <p:ext uri="{BB962C8B-B14F-4D97-AF65-F5344CB8AC3E}">
        <p14:creationId xmlns:p14="http://schemas.microsoft.com/office/powerpoint/2010/main" val="2577792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BF2AF5990B82546976F522EB559972B" ma:contentTypeVersion="14" ma:contentTypeDescription="Crear nuevo documento." ma:contentTypeScope="" ma:versionID="1d5e8075c7fd1e9242bf757aece2ad6a">
  <xsd:schema xmlns:xsd="http://www.w3.org/2001/XMLSchema" xmlns:xs="http://www.w3.org/2001/XMLSchema" xmlns:p="http://schemas.microsoft.com/office/2006/metadata/properties" xmlns:ns2="0d1b35e2-999d-4b60-9e07-a1830661b52d" xmlns:ns3="b060db05-d452-45b4-8140-319cc6111bf1" targetNamespace="http://schemas.microsoft.com/office/2006/metadata/properties" ma:root="true" ma:fieldsID="f3ff5eb324cc818bfb0885516e898712" ns2:_="" ns3:_="">
    <xsd:import namespace="0d1b35e2-999d-4b60-9e07-a1830661b52d"/>
    <xsd:import namespace="b060db05-d452-45b4-8140-319cc6111bf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1b35e2-999d-4b60-9e07-a1830661b5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Etiquetas de imagen" ma:readOnly="false" ma:fieldId="{5cf76f15-5ced-4ddc-b409-7134ff3c332f}" ma:taxonomyMulti="true" ma:sspId="170d5ff2-e4b6-4508-a89b-274ee3ad9c2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60db05-d452-45b4-8140-319cc6111bf1"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b9196735-4431-4a75-9729-878b3e1e353f}" ma:internalName="TaxCatchAll" ma:showField="CatchAllData" ma:web="b060db05-d452-45b4-8140-319cc6111bf1">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d1b35e2-999d-4b60-9e07-a1830661b52d">
      <Terms xmlns="http://schemas.microsoft.com/office/infopath/2007/PartnerControls"/>
    </lcf76f155ced4ddcb4097134ff3c332f>
    <TaxCatchAll xmlns="b060db05-d452-45b4-8140-319cc6111bf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68845-FF7A-4E38-BD18-C1D12CA05EC7}"/>
</file>

<file path=customXml/itemProps2.xml><?xml version="1.0" encoding="utf-8"?>
<ds:datastoreItem xmlns:ds="http://schemas.openxmlformats.org/officeDocument/2006/customXml" ds:itemID="{1A5519A3-0A19-4278-9D30-3EDE72B56FF1}">
  <ds:schemaRefs>
    <ds:schemaRef ds:uri="http://www.w3.org/XML/1998/namespace"/>
    <ds:schemaRef ds:uri="http://purl.org/dc/elements/1.1/"/>
    <ds:schemaRef ds:uri="http://schemas.microsoft.com/office/2006/documentManagement/types"/>
    <ds:schemaRef ds:uri="b060db05-d452-45b4-8140-319cc6111bf1"/>
    <ds:schemaRef ds:uri="http://schemas.openxmlformats.org/package/2006/metadata/core-properties"/>
    <ds:schemaRef ds:uri="http://purl.org/dc/terms/"/>
    <ds:schemaRef ds:uri="http://schemas.microsoft.com/office/2006/metadata/properties"/>
    <ds:schemaRef ds:uri="http://purl.org/dc/dcmitype/"/>
    <ds:schemaRef ds:uri="http://schemas.microsoft.com/office/infopath/2007/PartnerControls"/>
    <ds:schemaRef ds:uri="0d1b35e2-999d-4b60-9e07-a1830661b52d"/>
  </ds:schemaRefs>
</ds:datastoreItem>
</file>

<file path=customXml/itemProps3.xml><?xml version="1.0" encoding="utf-8"?>
<ds:datastoreItem xmlns:ds="http://schemas.openxmlformats.org/officeDocument/2006/customXml" ds:itemID="{2BDB793E-D6C2-4C80-9DB6-C42F86A3A1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2208</TotalTime>
  <Words>3147</Words>
  <Application>Microsoft Macintosh PowerPoint</Application>
  <PresentationFormat>Panorámica</PresentationFormat>
  <Paragraphs>313</Paragraphs>
  <Slides>19</Slides>
  <Notes>18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Calibri Light</vt:lpstr>
      <vt:lpstr>Times New Roman</vt:lpstr>
      <vt:lpstr>Tema de Office</vt:lpstr>
      <vt:lpstr>Clasificación de las ciudades españolas en función de la ocupación urbana parcelaria</vt:lpstr>
      <vt:lpstr>Índice</vt:lpstr>
      <vt:lpstr>1. Introducción y Objetivos</vt:lpstr>
      <vt:lpstr>2. Materiales y Métodos: Área de estudio</vt:lpstr>
      <vt:lpstr>2. Materiales y Métodos: Flujograma</vt:lpstr>
      <vt:lpstr>2a. Datos de partida: Clasificador catastral y porcentajes de ocupación</vt:lpstr>
      <vt:lpstr>2b. Métodos: Análisis Factorial</vt:lpstr>
      <vt:lpstr>2c. Métodos: Análisis de Conglomerados</vt:lpstr>
      <vt:lpstr>3a. Resultados: Análisis Exploratorio</vt:lpstr>
      <vt:lpstr>3b. Resultados: Análisis Factorial</vt:lpstr>
      <vt:lpstr>3c. Resultados: Análisis de Conglomerados</vt:lpstr>
      <vt:lpstr>Grupo 1: Ciudades Postindustriales</vt:lpstr>
      <vt:lpstr>Grupo 2: Ciudades de Alta actividad económica y Dispersas</vt:lpstr>
      <vt:lpstr>Grupo 3: Ciudades de Alta actividad económica y Compactas</vt:lpstr>
      <vt:lpstr>Grupo 4: Ciudades Equilibradas</vt:lpstr>
      <vt:lpstr>Grupo 5: Ciudades de Menor Desarrollo Económico</vt:lpstr>
      <vt:lpstr>4. Discusión</vt:lpstr>
      <vt:lpstr>5. Conclusiones</vt:lpstr>
      <vt:lpstr>Bibliografía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Cambas Muñoz Marcos</dc:creator>
  <cp:lastModifiedBy>Cambas Muñoz Marcos</cp:lastModifiedBy>
  <cp:revision>8</cp:revision>
  <dcterms:created xsi:type="dcterms:W3CDTF">2022-07-09T22:16:02Z</dcterms:created>
  <dcterms:modified xsi:type="dcterms:W3CDTF">2022-07-13T13:16:30Z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0x0101008BF2AF5990B82546976F522EB559972B</vt:lpwstr>
  </property>
  <property fmtid="{D5CDD505-2E9C-101B-9397-08002B2CF9AE}" pid="3" name="MediaServiceImageTags">
    <vt:lpwstr/>
  </property>
</Properties>
</file>